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4"/>
  </p:notesMasterIdLst>
  <p:sldIdLst>
    <p:sldId id="262" r:id="rId3"/>
    <p:sldId id="275" r:id="rId4"/>
    <p:sldId id="256" r:id="rId5"/>
    <p:sldId id="259" r:id="rId6"/>
    <p:sldId id="260" r:id="rId7"/>
    <p:sldId id="280" r:id="rId8"/>
    <p:sldId id="263" r:id="rId9"/>
    <p:sldId id="264" r:id="rId10"/>
    <p:sldId id="265" r:id="rId11"/>
    <p:sldId id="281" r:id="rId12"/>
    <p:sldId id="266" r:id="rId13"/>
    <p:sldId id="267" r:id="rId14"/>
    <p:sldId id="268" r:id="rId15"/>
    <p:sldId id="269" r:id="rId16"/>
    <p:sldId id="282" r:id="rId17"/>
    <p:sldId id="270" r:id="rId18"/>
    <p:sldId id="271" r:id="rId19"/>
    <p:sldId id="272" r:id="rId20"/>
    <p:sldId id="283" r:id="rId21"/>
    <p:sldId id="284" r:id="rId22"/>
    <p:sldId id="279" r:id="rId23"/>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592" autoAdjust="0"/>
  </p:normalViewPr>
  <p:slideViewPr>
    <p:cSldViewPr>
      <p:cViewPr varScale="1">
        <p:scale>
          <a:sx n="50" d="100"/>
          <a:sy n="50" d="100"/>
        </p:scale>
        <p:origin x="-1708"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EF0AEC-1472-4A3C-BCF9-056C90E6F696}" type="datetimeFigureOut">
              <a:rPr lang="zh-TW" altLang="en-US" smtClean="0"/>
              <a:t>2017/4/19</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C93E27D-80D5-4DA8-B90B-2A5A15324C46}" type="slidenum">
              <a:rPr lang="zh-TW" altLang="en-US" smtClean="0"/>
              <a:t>‹#›</a:t>
            </a:fld>
            <a:endParaRPr lang="zh-TW" altLang="en-US"/>
          </a:p>
        </p:txBody>
      </p:sp>
    </p:spTree>
    <p:extLst>
      <p:ext uri="{BB962C8B-B14F-4D97-AF65-F5344CB8AC3E}">
        <p14:creationId xmlns:p14="http://schemas.microsoft.com/office/powerpoint/2010/main" val="3587406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法厄同是阿波羅與克里敏尼生的兒子。母親給法厄同灌輸了許多父親可歌可泣的故事，以致於法厄同變得十分得意忘形。無論走到何處，他總是反覆給人們講述那些故事，最後大家都厭煩了。有一次一位夥伴要他顯露一下從天而降的本領，他頗感棘手，就痛哭流涕地將這一不快之事回家告訴了母親，母親無能為力只好將他派到東方向父親阿波羅求援。阿波羅寬厚地接待了兒子，繞有興趣地聽了事情的原委，然後阿波羅站在斯蒂克斯河邊發誓：按兒子的請求予以幫助。然而令他驚訝的是：兒子原來是想駕駛他那帶有火焰的戰車。</a:t>
            </a:r>
          </a:p>
          <a:p>
            <a:endParaRPr lang="zh-TW" altLang="en-US" dirty="0"/>
          </a:p>
        </p:txBody>
      </p:sp>
      <p:sp>
        <p:nvSpPr>
          <p:cNvPr id="4" name="投影片編號版面配置區 3"/>
          <p:cNvSpPr>
            <a:spLocks noGrp="1"/>
          </p:cNvSpPr>
          <p:nvPr>
            <p:ph type="sldNum" sz="quarter" idx="10"/>
          </p:nvPr>
        </p:nvSpPr>
        <p:spPr/>
        <p:txBody>
          <a:bodyPr/>
          <a:lstStyle/>
          <a:p>
            <a:fld id="{9C93E27D-80D5-4DA8-B90B-2A5A15324C46}" type="slidenum">
              <a:rPr lang="zh-TW" altLang="en-US" smtClean="0"/>
              <a:t>3</a:t>
            </a:fld>
            <a:endParaRPr lang="zh-TW" altLang="en-US"/>
          </a:p>
        </p:txBody>
      </p:sp>
    </p:spTree>
    <p:extLst>
      <p:ext uri="{BB962C8B-B14F-4D97-AF65-F5344CB8AC3E}">
        <p14:creationId xmlns:p14="http://schemas.microsoft.com/office/powerpoint/2010/main" val="1355585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他警告兒子，路上會有危險。但無濟於事。因太陽神已在河邊發過誓，一言既出、駟馬難追。為避免災難，阿波羅絕望地做最後的努力，他警告兒子要在道路中間行駛，遇事要及時勒馬。法厄同懷著喜悅的心情跳上戰車出發了。很快他就迷失了方向。看到前後令人頭暈目眩的高度和浩瀚的天空，他變得臉色蒼白。戰馬狂奔了，簡直無法駕駛。恐懼之下，他把韁繩鬆了。戰車向地面猛栽下去。</a:t>
            </a:r>
          </a:p>
          <a:p>
            <a:endParaRPr lang="zh-TW" altLang="en-US" dirty="0"/>
          </a:p>
        </p:txBody>
      </p:sp>
      <p:sp>
        <p:nvSpPr>
          <p:cNvPr id="4" name="投影片編號版面配置區 3"/>
          <p:cNvSpPr>
            <a:spLocks noGrp="1"/>
          </p:cNvSpPr>
          <p:nvPr>
            <p:ph type="sldNum" sz="quarter" idx="10"/>
          </p:nvPr>
        </p:nvSpPr>
        <p:spPr/>
        <p:txBody>
          <a:bodyPr/>
          <a:lstStyle/>
          <a:p>
            <a:fld id="{9C93E27D-80D5-4DA8-B90B-2A5A15324C46}" type="slidenum">
              <a:rPr lang="zh-TW" altLang="en-US" smtClean="0"/>
              <a:t>4</a:t>
            </a:fld>
            <a:endParaRPr lang="zh-TW" altLang="en-US"/>
          </a:p>
        </p:txBody>
      </p:sp>
    </p:spTree>
    <p:extLst>
      <p:ext uri="{BB962C8B-B14F-4D97-AF65-F5344CB8AC3E}">
        <p14:creationId xmlns:p14="http://schemas.microsoft.com/office/powerpoint/2010/main" val="1192531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河流乾涸了，作物枯萎凋謝了。從燒焦的土地上傳來了人類受難的慟哭。暴跳如雷的宙斯很快找到了這場亂子的原因。他毫不猶豫地朝高傲自大、粗心大意的法厄同施放了雷電中最猛烈的一擊。法厄同徑直地掉入江中。父母為失去兒子而哀痛。法厄同的姐妹們也為他的夭折而悲傷。她們都變成了白楊樹，而她們的淚水則變成了琥珀。</a:t>
            </a:r>
          </a:p>
          <a:p>
            <a:endParaRPr lang="zh-TW" altLang="en-US" dirty="0"/>
          </a:p>
        </p:txBody>
      </p:sp>
      <p:sp>
        <p:nvSpPr>
          <p:cNvPr id="4" name="投影片編號版面配置區 3"/>
          <p:cNvSpPr>
            <a:spLocks noGrp="1"/>
          </p:cNvSpPr>
          <p:nvPr>
            <p:ph type="sldNum" sz="quarter" idx="10"/>
          </p:nvPr>
        </p:nvSpPr>
        <p:spPr/>
        <p:txBody>
          <a:bodyPr/>
          <a:lstStyle/>
          <a:p>
            <a:fld id="{9C93E27D-80D5-4DA8-B90B-2A5A15324C46}" type="slidenum">
              <a:rPr lang="zh-TW" altLang="en-US" smtClean="0"/>
              <a:t>5</a:t>
            </a:fld>
            <a:endParaRPr lang="zh-TW" altLang="en-US"/>
          </a:p>
        </p:txBody>
      </p:sp>
    </p:spTree>
    <p:extLst>
      <p:ext uri="{BB962C8B-B14F-4D97-AF65-F5344CB8AC3E}">
        <p14:creationId xmlns:p14="http://schemas.microsoft.com/office/powerpoint/2010/main" val="33617900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82BC26F5-29D7-451D-946C-6F26ECD2BA08}" type="datetimeFigureOut">
              <a:rPr lang="zh-TW" altLang="en-US" smtClean="0"/>
              <a:t>2017/4/19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1A707B9-12C1-49A2-ABF0-A2C81D82490F}" type="slidenum">
              <a:rPr lang="zh-TW" altLang="en-US" smtClean="0"/>
              <a:t>‹#›</a:t>
            </a:fld>
            <a:endParaRPr lang="zh-TW" altLang="en-US"/>
          </a:p>
        </p:txBody>
      </p:sp>
    </p:spTree>
    <p:extLst>
      <p:ext uri="{BB962C8B-B14F-4D97-AF65-F5344CB8AC3E}">
        <p14:creationId xmlns:p14="http://schemas.microsoft.com/office/powerpoint/2010/main" val="3418874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82BC26F5-29D7-451D-946C-6F26ECD2BA08}" type="datetimeFigureOut">
              <a:rPr lang="zh-TW" altLang="en-US" smtClean="0"/>
              <a:t>2017/4/19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1A707B9-12C1-49A2-ABF0-A2C81D82490F}" type="slidenum">
              <a:rPr lang="zh-TW" altLang="en-US" smtClean="0"/>
              <a:t>‹#›</a:t>
            </a:fld>
            <a:endParaRPr lang="zh-TW" altLang="en-US"/>
          </a:p>
        </p:txBody>
      </p:sp>
    </p:spTree>
    <p:extLst>
      <p:ext uri="{BB962C8B-B14F-4D97-AF65-F5344CB8AC3E}">
        <p14:creationId xmlns:p14="http://schemas.microsoft.com/office/powerpoint/2010/main" val="211625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82BC26F5-29D7-451D-946C-6F26ECD2BA08}" type="datetimeFigureOut">
              <a:rPr lang="zh-TW" altLang="en-US" smtClean="0"/>
              <a:t>2017/4/19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1A707B9-12C1-49A2-ABF0-A2C81D82490F}" type="slidenum">
              <a:rPr lang="zh-TW" altLang="en-US" smtClean="0"/>
              <a:t>‹#›</a:t>
            </a:fld>
            <a:endParaRPr lang="zh-TW" altLang="en-US"/>
          </a:p>
        </p:txBody>
      </p:sp>
    </p:spTree>
    <p:extLst>
      <p:ext uri="{BB962C8B-B14F-4D97-AF65-F5344CB8AC3E}">
        <p14:creationId xmlns:p14="http://schemas.microsoft.com/office/powerpoint/2010/main" val="15070209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7" name="Group 15"/>
          <p:cNvGrpSpPr/>
          <p:nvPr/>
        </p:nvGrpSpPr>
        <p:grpSpPr>
          <a:xfrm>
            <a:off x="0" y="0"/>
            <a:ext cx="9144000" cy="6858000"/>
            <a:chOff x="0" y="0"/>
            <a:chExt cx="9144000" cy="6858000"/>
          </a:xfrm>
        </p:grpSpPr>
        <p:sp>
          <p:nvSpPr>
            <p:cNvPr id="8" name="Rectangle 7"/>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rot="10800000">
            <a:off x="891821" y="5617774"/>
            <a:ext cx="7382935"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89952" y="1016990"/>
            <a:ext cx="7179733" cy="4831643"/>
          </a:xfrm>
          <a:prstGeom prst="rect">
            <a:avLst/>
          </a:prstGeom>
          <a:solidFill>
            <a:schemeClr val="bg1">
              <a:lumMod val="75000"/>
              <a:lumOff val="25000"/>
            </a:schemeClr>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0600" y="1009650"/>
            <a:ext cx="7179733" cy="4831643"/>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769521" y="702069"/>
            <a:ext cx="567831" cy="567830"/>
          </a:xfrm>
          <a:prstGeom prst="rect">
            <a:avLst/>
          </a:prstGeom>
          <a:noFill/>
        </p:spPr>
      </p:pic>
      <p:pic>
        <p:nvPicPr>
          <p:cNvPr id="14"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7855433" y="749720"/>
            <a:ext cx="566928" cy="566928"/>
          </a:xfrm>
          <a:prstGeom prst="rect">
            <a:avLst/>
          </a:prstGeom>
          <a:noFill/>
        </p:spPr>
      </p:pic>
      <p:sp>
        <p:nvSpPr>
          <p:cNvPr id="2" name="Title 1"/>
          <p:cNvSpPr>
            <a:spLocks noGrp="1"/>
          </p:cNvSpPr>
          <p:nvPr>
            <p:ph type="ctrTitle"/>
          </p:nvPr>
        </p:nvSpPr>
        <p:spPr>
          <a:xfrm>
            <a:off x="1727201" y="1794935"/>
            <a:ext cx="5723468" cy="1828090"/>
          </a:xfrm>
        </p:spPr>
        <p:txBody>
          <a:bodyPr anchor="b">
            <a:normAutofit/>
          </a:bodyPr>
          <a:lstStyle>
            <a:lvl1pPr>
              <a:defRPr sz="4800"/>
            </a:lvl1pPr>
          </a:lstStyle>
          <a:p>
            <a:r>
              <a:rPr lang="zh-TW" altLang="en-US" smtClean="0"/>
              <a:t>按一下以編輯母片標題樣式</a:t>
            </a:r>
            <a:endParaRPr lang="en-US"/>
          </a:p>
        </p:txBody>
      </p:sp>
      <p:sp>
        <p:nvSpPr>
          <p:cNvPr id="3" name="Subtitle 2"/>
          <p:cNvSpPr>
            <a:spLocks noGrp="1"/>
          </p:cNvSpPr>
          <p:nvPr>
            <p:ph type="subTitle" idx="1"/>
          </p:nvPr>
        </p:nvSpPr>
        <p:spPr>
          <a:xfrm>
            <a:off x="1727200" y="3736622"/>
            <a:ext cx="5712179" cy="1524000"/>
          </a:xfrm>
        </p:spPr>
        <p:txBody>
          <a:bodyPr/>
          <a:lstStyle>
            <a:lvl1pPr marL="0" indent="0" algn="ctr">
              <a:buNone/>
              <a:defRPr>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a:xfrm>
            <a:off x="6770676" y="5357592"/>
            <a:ext cx="1213821" cy="365125"/>
          </a:xfrm>
        </p:spPr>
        <p:txBody>
          <a:bodyPr/>
          <a:lstStyle/>
          <a:p>
            <a:fld id="{82BC26F5-29D7-451D-946C-6F26ECD2BA08}" type="datetimeFigureOut">
              <a:rPr lang="zh-TW" altLang="en-US" smtClean="0"/>
              <a:t>2017/4/19</a:t>
            </a:fld>
            <a:endParaRPr lang="zh-TW" altLang="en-US"/>
          </a:p>
        </p:txBody>
      </p:sp>
      <p:sp>
        <p:nvSpPr>
          <p:cNvPr id="5" name="Footer Placeholder 4"/>
          <p:cNvSpPr>
            <a:spLocks noGrp="1"/>
          </p:cNvSpPr>
          <p:nvPr>
            <p:ph type="ftr" sz="quarter" idx="11"/>
          </p:nvPr>
        </p:nvSpPr>
        <p:spPr>
          <a:xfrm>
            <a:off x="1174044" y="5357592"/>
            <a:ext cx="5034845" cy="365125"/>
          </a:xfrm>
        </p:spPr>
        <p:txBody>
          <a:bodyPr/>
          <a:lstStyle/>
          <a:p>
            <a:endParaRPr lang="zh-TW" altLang="en-US"/>
          </a:p>
        </p:txBody>
      </p:sp>
      <p:sp>
        <p:nvSpPr>
          <p:cNvPr id="6" name="Slide Number Placeholder 5"/>
          <p:cNvSpPr>
            <a:spLocks noGrp="1"/>
          </p:cNvSpPr>
          <p:nvPr>
            <p:ph type="sldNum" sz="quarter" idx="12"/>
          </p:nvPr>
        </p:nvSpPr>
        <p:spPr>
          <a:xfrm>
            <a:off x="6213930" y="5357592"/>
            <a:ext cx="554023" cy="365125"/>
          </a:xfrm>
        </p:spPr>
        <p:txBody>
          <a:bodyPr/>
          <a:lstStyle>
            <a:lvl1pPr algn="ctr">
              <a:defRPr/>
            </a:lvl1pPr>
          </a:lstStyle>
          <a:p>
            <a:fld id="{11A707B9-12C1-49A2-ABF0-A2C81D82490F}" type="slidenum">
              <a:rPr lang="zh-TW" altLang="en-US" smtClean="0"/>
              <a:t>‹#›</a:t>
            </a:fld>
            <a:endParaRPr lang="zh-TW"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Content Placeholder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Date Placeholder 3"/>
          <p:cNvSpPr>
            <a:spLocks noGrp="1"/>
          </p:cNvSpPr>
          <p:nvPr>
            <p:ph type="dt" sz="half" idx="10"/>
          </p:nvPr>
        </p:nvSpPr>
        <p:spPr/>
        <p:txBody>
          <a:bodyPr/>
          <a:lstStyle/>
          <a:p>
            <a:fld id="{82BC26F5-29D7-451D-946C-6F26ECD2BA08}" type="datetimeFigureOut">
              <a:rPr lang="zh-TW" altLang="en-US" smtClean="0"/>
              <a:t>2017/4/19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1A707B9-12C1-49A2-ABF0-A2C81D82490F}" type="slidenum">
              <a:rPr lang="zh-TW" altLang="en-US" smtClean="0"/>
              <a:t>‹#›</a:t>
            </a:fld>
            <a:endParaRPr lang="zh-TW"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1444979" y="2239430"/>
            <a:ext cx="6254044" cy="1362075"/>
          </a:xfrm>
        </p:spPr>
        <p:txBody>
          <a:bodyPr anchor="b"/>
          <a:lstStyle>
            <a:lvl1pPr algn="ctr">
              <a:defRPr sz="4000" b="0" cap="none" baseline="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1456267" y="3725334"/>
            <a:ext cx="6231467" cy="1309511"/>
          </a:xfrm>
        </p:spPr>
        <p:txBody>
          <a:bodyPr anchor="t"/>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82BC26F5-29D7-451D-946C-6F26ECD2BA08}" type="datetimeFigureOut">
              <a:rPr lang="zh-TW" altLang="en-US" smtClean="0"/>
              <a:t>2017/4/19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1A707B9-12C1-49A2-ABF0-A2C81D82490F}" type="slidenum">
              <a:rPr lang="zh-TW" altLang="en-US" smtClean="0"/>
              <a:t>‹#›</a:t>
            </a:fld>
            <a:endParaRPr lang="zh-TW"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5" name="Date Placeholder 4"/>
          <p:cNvSpPr>
            <a:spLocks noGrp="1"/>
          </p:cNvSpPr>
          <p:nvPr>
            <p:ph type="dt" sz="half" idx="10"/>
          </p:nvPr>
        </p:nvSpPr>
        <p:spPr/>
        <p:txBody>
          <a:bodyPr/>
          <a:lstStyle/>
          <a:p>
            <a:fld id="{82BC26F5-29D7-451D-946C-6F26ECD2BA08}" type="datetimeFigureOut">
              <a:rPr lang="zh-TW" altLang="en-US" smtClean="0"/>
              <a:t>2017/4/19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11A707B9-12C1-49A2-ABF0-A2C81D82490F}" type="slidenum">
              <a:rPr lang="zh-TW" altLang="en-US" smtClean="0"/>
              <a:t>‹#›</a:t>
            </a:fld>
            <a:endParaRPr lang="zh-TW" altLang="en-US"/>
          </a:p>
        </p:txBody>
      </p:sp>
      <p:sp>
        <p:nvSpPr>
          <p:cNvPr id="9" name="Content Placeholder 8"/>
          <p:cNvSpPr>
            <a:spLocks noGrp="1"/>
          </p:cNvSpPr>
          <p:nvPr>
            <p:ph sz="quarter" idx="13"/>
          </p:nvPr>
        </p:nvSpPr>
        <p:spPr>
          <a:xfrm>
            <a:off x="1298448" y="2121407"/>
            <a:ext cx="3200400" cy="3602736"/>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11" name="Content Placeholder 10"/>
          <p:cNvSpPr>
            <a:spLocks noGrp="1"/>
          </p:cNvSpPr>
          <p:nvPr>
            <p:ph sz="quarter" idx="14"/>
          </p:nvPr>
        </p:nvSpPr>
        <p:spPr>
          <a:xfrm>
            <a:off x="4663440" y="2119313"/>
            <a:ext cx="3200400" cy="360521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smtClean="0"/>
              <a:t>按一下以編輯母片標題樣式</a:t>
            </a:r>
            <a:endParaRPr lang="en-US"/>
          </a:p>
        </p:txBody>
      </p:sp>
      <p:sp>
        <p:nvSpPr>
          <p:cNvPr id="3" name="Text Placeholder 2"/>
          <p:cNvSpPr>
            <a:spLocks noGrp="1"/>
          </p:cNvSpPr>
          <p:nvPr>
            <p:ph type="body" idx="1"/>
          </p:nvPr>
        </p:nvSpPr>
        <p:spPr>
          <a:xfrm>
            <a:off x="1557869" y="2122312"/>
            <a:ext cx="2939521" cy="820208"/>
          </a:xfrm>
        </p:spPr>
        <p:txBody>
          <a:bodyPr anchor="b">
            <a:norm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5" name="Text Placeholder 4"/>
          <p:cNvSpPr>
            <a:spLocks noGrp="1"/>
          </p:cNvSpPr>
          <p:nvPr>
            <p:ph type="body" sz="quarter" idx="3"/>
          </p:nvPr>
        </p:nvSpPr>
        <p:spPr>
          <a:xfrm>
            <a:off x="4910669" y="2122311"/>
            <a:ext cx="2944368" cy="822960"/>
          </a:xfrm>
        </p:spPr>
        <p:txBody>
          <a:bodyPr anchor="b">
            <a:norm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7" name="Date Placeholder 6"/>
          <p:cNvSpPr>
            <a:spLocks noGrp="1"/>
          </p:cNvSpPr>
          <p:nvPr>
            <p:ph type="dt" sz="half" idx="10"/>
          </p:nvPr>
        </p:nvSpPr>
        <p:spPr/>
        <p:txBody>
          <a:bodyPr/>
          <a:lstStyle/>
          <a:p>
            <a:fld id="{82BC26F5-29D7-451D-946C-6F26ECD2BA08}" type="datetimeFigureOut">
              <a:rPr lang="zh-TW" altLang="en-US" smtClean="0"/>
              <a:t>2017/4/19</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11A707B9-12C1-49A2-ABF0-A2C81D82490F}" type="slidenum">
              <a:rPr lang="zh-TW" altLang="en-US" smtClean="0"/>
              <a:t>‹#›</a:t>
            </a:fld>
            <a:endParaRPr lang="zh-TW" altLang="en-US"/>
          </a:p>
        </p:txBody>
      </p:sp>
      <p:sp>
        <p:nvSpPr>
          <p:cNvPr id="11" name="Content Placeholder 10"/>
          <p:cNvSpPr>
            <a:spLocks noGrp="1"/>
          </p:cNvSpPr>
          <p:nvPr>
            <p:ph sz="quarter" idx="13"/>
          </p:nvPr>
        </p:nvSpPr>
        <p:spPr>
          <a:xfrm>
            <a:off x="1298448" y="2944368"/>
            <a:ext cx="3227832" cy="2779776"/>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13" name="Content Placeholder 12"/>
          <p:cNvSpPr>
            <a:spLocks noGrp="1"/>
          </p:cNvSpPr>
          <p:nvPr>
            <p:ph sz="quarter" idx="14"/>
          </p:nvPr>
        </p:nvSpPr>
        <p:spPr>
          <a:xfrm>
            <a:off x="4645151" y="2944813"/>
            <a:ext cx="3227832" cy="2779776"/>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Date Placeholder 2"/>
          <p:cNvSpPr>
            <a:spLocks noGrp="1"/>
          </p:cNvSpPr>
          <p:nvPr>
            <p:ph type="dt" sz="half" idx="10"/>
          </p:nvPr>
        </p:nvSpPr>
        <p:spPr/>
        <p:txBody>
          <a:bodyPr/>
          <a:lstStyle/>
          <a:p>
            <a:fld id="{82BC26F5-29D7-451D-946C-6F26ECD2BA08}" type="datetimeFigureOut">
              <a:rPr lang="zh-TW" altLang="en-US" smtClean="0"/>
              <a:t>2017/4/19</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11A707B9-12C1-49A2-ABF0-A2C81D82490F}" type="slidenum">
              <a:rPr lang="zh-TW" altLang="en-US" smtClean="0"/>
              <a:t>‹#›</a:t>
            </a:fld>
            <a:endParaRPr lang="zh-TW"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BC26F5-29D7-451D-946C-6F26ECD2BA08}" type="datetimeFigureOut">
              <a:rPr lang="zh-TW" altLang="en-US" smtClean="0"/>
              <a:t>2017/4/19</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11A707B9-12C1-49A2-ABF0-A2C81D82490F}" type="slidenum">
              <a:rPr lang="zh-TW" altLang="en-US" smtClean="0"/>
              <a:t>‹#›</a:t>
            </a:fld>
            <a:endParaRPr lang="zh-TW"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grpSp>
        <p:nvGrpSpPr>
          <p:cNvPr id="8" name="Group 15"/>
          <p:cNvGrpSpPr/>
          <p:nvPr/>
        </p:nvGrpSpPr>
        <p:grpSpPr>
          <a:xfrm>
            <a:off x="0" y="0"/>
            <a:ext cx="9144000" cy="6858000"/>
            <a:chOff x="0" y="0"/>
            <a:chExt cx="9144000" cy="6858000"/>
          </a:xfrm>
        </p:grpSpPr>
        <p:sp>
          <p:nvSpPr>
            <p:cNvPr id="9" name="Rectangle 8"/>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Freeform 10"/>
          <p:cNvSpPr/>
          <p:nvPr/>
        </p:nvSpPr>
        <p:spPr>
          <a:xfrm rot="10800000">
            <a:off x="632177" y="6058038"/>
            <a:ext cx="7721601"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rot="60000">
            <a:off x="4468872" y="605163"/>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rot="60000">
            <a:off x="4471416" y="603504"/>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21540000">
            <a:off x="749204" y="576868"/>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1540000">
            <a:off x="749808" y="576072"/>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2371106" y="293953"/>
            <a:ext cx="567831" cy="567830"/>
          </a:xfrm>
          <a:prstGeom prst="rect">
            <a:avLst/>
          </a:prstGeom>
          <a:noFill/>
        </p:spPr>
      </p:pic>
      <p:pic>
        <p:nvPicPr>
          <p:cNvPr id="19"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6279647" y="333163"/>
            <a:ext cx="566928" cy="566928"/>
          </a:xfrm>
          <a:prstGeom prst="rect">
            <a:avLst/>
          </a:prstGeom>
          <a:noFill/>
        </p:spPr>
      </p:pic>
      <p:sp>
        <p:nvSpPr>
          <p:cNvPr id="2" name="Title 1"/>
          <p:cNvSpPr>
            <a:spLocks noGrp="1"/>
          </p:cNvSpPr>
          <p:nvPr>
            <p:ph type="title"/>
          </p:nvPr>
        </p:nvSpPr>
        <p:spPr>
          <a:xfrm rot="-60000">
            <a:off x="1108976" y="2020042"/>
            <a:ext cx="3064827" cy="1503037"/>
          </a:xfrm>
        </p:spPr>
        <p:txBody>
          <a:bodyPr anchor="b">
            <a:normAutofit/>
          </a:bodyPr>
          <a:lstStyle>
            <a:lvl1pPr algn="ctr">
              <a:defRPr sz="2400" b="0"/>
            </a:lvl1pPr>
          </a:lstStyle>
          <a:p>
            <a:r>
              <a:rPr lang="zh-TW" altLang="en-US" smtClean="0"/>
              <a:t>按一下以編輯母片標題樣式</a:t>
            </a:r>
            <a:endParaRPr lang="en-US"/>
          </a:p>
        </p:txBody>
      </p:sp>
      <p:sp>
        <p:nvSpPr>
          <p:cNvPr id="3" name="Content Placeholder 2"/>
          <p:cNvSpPr>
            <a:spLocks noGrp="1"/>
          </p:cNvSpPr>
          <p:nvPr>
            <p:ph idx="1"/>
          </p:nvPr>
        </p:nvSpPr>
        <p:spPr>
          <a:xfrm rot="60000">
            <a:off x="4854291" y="1150993"/>
            <a:ext cx="3020792" cy="4625489"/>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rot="-60000">
            <a:off x="1148125" y="3623748"/>
            <a:ext cx="3048891" cy="2100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Date Placeholder 4"/>
          <p:cNvSpPr>
            <a:spLocks noGrp="1"/>
          </p:cNvSpPr>
          <p:nvPr>
            <p:ph type="dt" sz="half" idx="10"/>
          </p:nvPr>
        </p:nvSpPr>
        <p:spPr>
          <a:xfrm rot="60000">
            <a:off x="6341698" y="5885672"/>
            <a:ext cx="1213821" cy="365125"/>
          </a:xfrm>
        </p:spPr>
        <p:txBody>
          <a:bodyPr/>
          <a:lstStyle/>
          <a:p>
            <a:fld id="{82BC26F5-29D7-451D-946C-6F26ECD2BA08}" type="datetimeFigureOut">
              <a:rPr lang="zh-TW" altLang="en-US" smtClean="0"/>
              <a:t>2017/4/19</a:t>
            </a:fld>
            <a:endParaRPr lang="zh-TW" altLang="en-US"/>
          </a:p>
        </p:txBody>
      </p:sp>
      <p:sp>
        <p:nvSpPr>
          <p:cNvPr id="6" name="Footer Placeholder 5"/>
          <p:cNvSpPr>
            <a:spLocks noGrp="1"/>
          </p:cNvSpPr>
          <p:nvPr>
            <p:ph type="ftr" sz="quarter" idx="11"/>
          </p:nvPr>
        </p:nvSpPr>
        <p:spPr>
          <a:xfrm rot="-60000">
            <a:off x="914554" y="5829261"/>
            <a:ext cx="3522607" cy="365125"/>
          </a:xfrm>
        </p:spPr>
        <p:txBody>
          <a:bodyPr/>
          <a:lstStyle/>
          <a:p>
            <a:endParaRPr lang="zh-TW" altLang="en-US"/>
          </a:p>
        </p:txBody>
      </p:sp>
      <p:sp>
        <p:nvSpPr>
          <p:cNvPr id="7" name="Slide Number Placeholder 6"/>
          <p:cNvSpPr>
            <a:spLocks noGrp="1"/>
          </p:cNvSpPr>
          <p:nvPr>
            <p:ph type="sldNum" sz="quarter" idx="12"/>
          </p:nvPr>
        </p:nvSpPr>
        <p:spPr>
          <a:xfrm rot="60000">
            <a:off x="7557313" y="5896961"/>
            <a:ext cx="554023" cy="365125"/>
          </a:xfrm>
        </p:spPr>
        <p:txBody>
          <a:bodyPr/>
          <a:lstStyle/>
          <a:p>
            <a:fld id="{11A707B9-12C1-49A2-ABF0-A2C81D82490F}" type="slidenum">
              <a:rPr lang="zh-TW" altLang="en-US" smtClean="0"/>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82BC26F5-29D7-451D-946C-6F26ECD2BA08}" type="datetimeFigureOut">
              <a:rPr lang="zh-TW" altLang="en-US" smtClean="0"/>
              <a:t>2017/4/19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1A707B9-12C1-49A2-ABF0-A2C81D82490F}" type="slidenum">
              <a:rPr lang="zh-TW" altLang="en-US" smtClean="0"/>
              <a:t>‹#›</a:t>
            </a:fld>
            <a:endParaRPr lang="zh-TW" altLang="en-US"/>
          </a:p>
        </p:txBody>
      </p:sp>
    </p:spTree>
    <p:extLst>
      <p:ext uri="{BB962C8B-B14F-4D97-AF65-F5344CB8AC3E}">
        <p14:creationId xmlns:p14="http://schemas.microsoft.com/office/powerpoint/2010/main" val="23573921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grpSp>
        <p:nvGrpSpPr>
          <p:cNvPr id="8" name="Group 15"/>
          <p:cNvGrpSpPr/>
          <p:nvPr/>
        </p:nvGrpSpPr>
        <p:grpSpPr>
          <a:xfrm>
            <a:off x="0" y="0"/>
            <a:ext cx="9144000" cy="6858000"/>
            <a:chOff x="0" y="0"/>
            <a:chExt cx="9144000" cy="6858000"/>
          </a:xfrm>
        </p:grpSpPr>
        <p:sp>
          <p:nvSpPr>
            <p:cNvPr id="9" name="Rectangle 8"/>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Freeform 30"/>
          <p:cNvSpPr/>
          <p:nvPr/>
        </p:nvSpPr>
        <p:spPr>
          <a:xfrm rot="10800000">
            <a:off x="632177" y="6058038"/>
            <a:ext cx="7721601"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21540000">
            <a:off x="749204" y="576868"/>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21540000">
            <a:off x="745058" y="575769"/>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rot="60000">
            <a:off x="4468872" y="605163"/>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rot="60000">
            <a:off x="4464768" y="603920"/>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2371106" y="293953"/>
            <a:ext cx="567831" cy="567830"/>
          </a:xfrm>
          <a:prstGeom prst="rect">
            <a:avLst/>
          </a:prstGeom>
          <a:noFill/>
        </p:spPr>
      </p:pic>
      <p:pic>
        <p:nvPicPr>
          <p:cNvPr id="15"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6279647" y="333163"/>
            <a:ext cx="566928" cy="566928"/>
          </a:xfrm>
          <a:prstGeom prst="rect">
            <a:avLst/>
          </a:prstGeom>
          <a:noFill/>
        </p:spPr>
      </p:pic>
      <p:sp>
        <p:nvSpPr>
          <p:cNvPr id="2" name="Title 1"/>
          <p:cNvSpPr>
            <a:spLocks noGrp="1"/>
          </p:cNvSpPr>
          <p:nvPr>
            <p:ph type="title"/>
          </p:nvPr>
        </p:nvSpPr>
        <p:spPr>
          <a:xfrm rot="-60000">
            <a:off x="1106424" y="2020824"/>
            <a:ext cx="3063240" cy="1499616"/>
          </a:xfrm>
        </p:spPr>
        <p:txBody>
          <a:bodyPr anchor="b">
            <a:normAutofit/>
          </a:bodyPr>
          <a:lstStyle>
            <a:lvl1pPr algn="ctr">
              <a:defRPr sz="2400" b="0"/>
            </a:lvl1pPr>
          </a:lstStyle>
          <a:p>
            <a:r>
              <a:rPr lang="zh-TW" altLang="en-US" smtClean="0"/>
              <a:t>按一下以編輯母片標題樣式</a:t>
            </a:r>
            <a:endParaRPr lang="en-US" dirty="0"/>
          </a:p>
        </p:txBody>
      </p:sp>
      <p:sp>
        <p:nvSpPr>
          <p:cNvPr id="3" name="Picture Placeholder 2"/>
          <p:cNvSpPr>
            <a:spLocks noGrp="1"/>
          </p:cNvSpPr>
          <p:nvPr>
            <p:ph type="pic" idx="1"/>
          </p:nvPr>
        </p:nvSpPr>
        <p:spPr>
          <a:xfrm rot="60000">
            <a:off x="4898615" y="1207272"/>
            <a:ext cx="2913863" cy="4539412"/>
          </a:xfrm>
          <a:ln w="101600" cap="rnd">
            <a:solidFill>
              <a:srgbClr val="FFFFFF"/>
            </a:solidFill>
          </a:ln>
          <a:effectLst>
            <a:outerShdw blurRad="88900" dir="2700000" algn="tl" rotWithShape="0">
              <a:prstClr val="black">
                <a:alpha val="40000"/>
              </a:prstClr>
            </a:outerShdw>
          </a:effectLst>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a:p>
        </p:txBody>
      </p:sp>
      <p:sp>
        <p:nvSpPr>
          <p:cNvPr id="4" name="Text Placeholder 3"/>
          <p:cNvSpPr>
            <a:spLocks noGrp="1"/>
          </p:cNvSpPr>
          <p:nvPr>
            <p:ph type="body" sz="half" idx="2"/>
          </p:nvPr>
        </p:nvSpPr>
        <p:spPr>
          <a:xfrm rot="-60000">
            <a:off x="1152144" y="3621024"/>
            <a:ext cx="3044952" cy="210312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Date Placeholder 4"/>
          <p:cNvSpPr>
            <a:spLocks noGrp="1"/>
          </p:cNvSpPr>
          <p:nvPr>
            <p:ph type="dt" sz="half" idx="10"/>
          </p:nvPr>
        </p:nvSpPr>
        <p:spPr>
          <a:xfrm rot="60000">
            <a:off x="6345936" y="5888737"/>
            <a:ext cx="1213821" cy="365125"/>
          </a:xfrm>
        </p:spPr>
        <p:txBody>
          <a:bodyPr/>
          <a:lstStyle/>
          <a:p>
            <a:fld id="{82BC26F5-29D7-451D-946C-6F26ECD2BA08}" type="datetimeFigureOut">
              <a:rPr lang="zh-TW" altLang="en-US" smtClean="0"/>
              <a:t>2017/4/19</a:t>
            </a:fld>
            <a:endParaRPr lang="zh-TW" altLang="en-US"/>
          </a:p>
        </p:txBody>
      </p:sp>
      <p:sp>
        <p:nvSpPr>
          <p:cNvPr id="6" name="Footer Placeholder 5"/>
          <p:cNvSpPr>
            <a:spLocks noGrp="1"/>
          </p:cNvSpPr>
          <p:nvPr>
            <p:ph type="ftr" sz="quarter" idx="11"/>
          </p:nvPr>
        </p:nvSpPr>
        <p:spPr>
          <a:xfrm rot="-60000">
            <a:off x="914569" y="5831037"/>
            <a:ext cx="3319043" cy="365125"/>
          </a:xfrm>
        </p:spPr>
        <p:txBody>
          <a:bodyPr/>
          <a:lstStyle/>
          <a:p>
            <a:endParaRPr lang="zh-TW" altLang="en-US"/>
          </a:p>
        </p:txBody>
      </p:sp>
      <p:sp>
        <p:nvSpPr>
          <p:cNvPr id="7" name="Slide Number Placeholder 6"/>
          <p:cNvSpPr>
            <a:spLocks noGrp="1"/>
          </p:cNvSpPr>
          <p:nvPr>
            <p:ph type="sldNum" sz="quarter" idx="12"/>
          </p:nvPr>
        </p:nvSpPr>
        <p:spPr>
          <a:xfrm rot="60000">
            <a:off x="7562089" y="5900026"/>
            <a:ext cx="554023" cy="365125"/>
          </a:xfrm>
        </p:spPr>
        <p:txBody>
          <a:bodyPr/>
          <a:lstStyle/>
          <a:p>
            <a:fld id="{11A707B9-12C1-49A2-ABF0-A2C81D82490F}" type="slidenum">
              <a:rPr lang="zh-TW" altLang="en-US" smtClean="0"/>
              <a:t>‹#›</a:t>
            </a:fld>
            <a:endParaRPr lang="zh-TW"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Vertical Text Placeholder 2"/>
          <p:cNvSpPr>
            <a:spLocks noGrp="1"/>
          </p:cNvSpPr>
          <p:nvPr>
            <p:ph type="body" orient="vert" idx="1"/>
          </p:nvPr>
        </p:nvSpPr>
        <p:spPr/>
        <p:txBody>
          <a:bodyPr vert="eaVert" anchor="ct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Date Placeholder 3"/>
          <p:cNvSpPr>
            <a:spLocks noGrp="1"/>
          </p:cNvSpPr>
          <p:nvPr>
            <p:ph type="dt" sz="half" idx="10"/>
          </p:nvPr>
        </p:nvSpPr>
        <p:spPr/>
        <p:txBody>
          <a:bodyPr/>
          <a:lstStyle/>
          <a:p>
            <a:fld id="{82BC26F5-29D7-451D-946C-6F26ECD2BA08}" type="datetimeFigureOut">
              <a:rPr lang="zh-TW" altLang="en-US" smtClean="0"/>
              <a:t>2017/4/19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1A707B9-12C1-49A2-ABF0-A2C81D82490F}" type="slidenum">
              <a:rPr lang="zh-TW" altLang="en-US" smtClean="0"/>
              <a:t>‹#›</a:t>
            </a:fld>
            <a:endParaRPr lang="zh-TW"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925690"/>
            <a:ext cx="1430867" cy="4763911"/>
          </a:xfrm>
        </p:spPr>
        <p:txBody>
          <a:bodyPr vert="eaVert"/>
          <a:lstStyle>
            <a:lvl1pPr algn="l">
              <a:defRPr/>
            </a:lvl1p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1298221" y="1106312"/>
            <a:ext cx="5178779" cy="4402667"/>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Date Placeholder 3"/>
          <p:cNvSpPr>
            <a:spLocks noGrp="1"/>
          </p:cNvSpPr>
          <p:nvPr>
            <p:ph type="dt" sz="half" idx="10"/>
          </p:nvPr>
        </p:nvSpPr>
        <p:spPr/>
        <p:txBody>
          <a:bodyPr/>
          <a:lstStyle/>
          <a:p>
            <a:fld id="{82BC26F5-29D7-451D-946C-6F26ECD2BA08}" type="datetimeFigureOut">
              <a:rPr lang="zh-TW" altLang="en-US" smtClean="0"/>
              <a:t>2017/4/19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1A707B9-12C1-49A2-ABF0-A2C81D82490F}" type="slidenum">
              <a:rPr lang="zh-TW" altLang="en-US" smtClean="0"/>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82BC26F5-29D7-451D-946C-6F26ECD2BA08}" type="datetimeFigureOut">
              <a:rPr lang="zh-TW" altLang="en-US" smtClean="0"/>
              <a:t>2017/4/19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1A707B9-12C1-49A2-ABF0-A2C81D82490F}" type="slidenum">
              <a:rPr lang="zh-TW" altLang="en-US" smtClean="0"/>
              <a:t>‹#›</a:t>
            </a:fld>
            <a:endParaRPr lang="zh-TW" altLang="en-US"/>
          </a:p>
        </p:txBody>
      </p:sp>
    </p:spTree>
    <p:extLst>
      <p:ext uri="{BB962C8B-B14F-4D97-AF65-F5344CB8AC3E}">
        <p14:creationId xmlns:p14="http://schemas.microsoft.com/office/powerpoint/2010/main" val="4162798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82BC26F5-29D7-451D-946C-6F26ECD2BA08}" type="datetimeFigureOut">
              <a:rPr lang="zh-TW" altLang="en-US" smtClean="0"/>
              <a:t>2017/4/19</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11A707B9-12C1-49A2-ABF0-A2C81D82490F}" type="slidenum">
              <a:rPr lang="zh-TW" altLang="en-US" smtClean="0"/>
              <a:t>‹#›</a:t>
            </a:fld>
            <a:endParaRPr lang="zh-TW" altLang="en-US"/>
          </a:p>
        </p:txBody>
      </p:sp>
    </p:spTree>
    <p:extLst>
      <p:ext uri="{BB962C8B-B14F-4D97-AF65-F5344CB8AC3E}">
        <p14:creationId xmlns:p14="http://schemas.microsoft.com/office/powerpoint/2010/main" val="1057972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82BC26F5-29D7-451D-946C-6F26ECD2BA08}" type="datetimeFigureOut">
              <a:rPr lang="zh-TW" altLang="en-US" smtClean="0"/>
              <a:t>2017/4/19</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11A707B9-12C1-49A2-ABF0-A2C81D82490F}" type="slidenum">
              <a:rPr lang="zh-TW" altLang="en-US" smtClean="0"/>
              <a:t>‹#›</a:t>
            </a:fld>
            <a:endParaRPr lang="zh-TW" altLang="en-US"/>
          </a:p>
        </p:txBody>
      </p:sp>
    </p:spTree>
    <p:extLst>
      <p:ext uri="{BB962C8B-B14F-4D97-AF65-F5344CB8AC3E}">
        <p14:creationId xmlns:p14="http://schemas.microsoft.com/office/powerpoint/2010/main" val="1257142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82BC26F5-29D7-451D-946C-6F26ECD2BA08}" type="datetimeFigureOut">
              <a:rPr lang="zh-TW" altLang="en-US" smtClean="0"/>
              <a:t>2017/4/19</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11A707B9-12C1-49A2-ABF0-A2C81D82490F}" type="slidenum">
              <a:rPr lang="zh-TW" altLang="en-US" smtClean="0"/>
              <a:t>‹#›</a:t>
            </a:fld>
            <a:endParaRPr lang="zh-TW" altLang="en-US"/>
          </a:p>
        </p:txBody>
      </p:sp>
    </p:spTree>
    <p:extLst>
      <p:ext uri="{BB962C8B-B14F-4D97-AF65-F5344CB8AC3E}">
        <p14:creationId xmlns:p14="http://schemas.microsoft.com/office/powerpoint/2010/main" val="853172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82BC26F5-29D7-451D-946C-6F26ECD2BA08}" type="datetimeFigureOut">
              <a:rPr lang="zh-TW" altLang="en-US" smtClean="0"/>
              <a:t>2017/4/19</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11A707B9-12C1-49A2-ABF0-A2C81D82490F}" type="slidenum">
              <a:rPr lang="zh-TW" altLang="en-US" smtClean="0"/>
              <a:t>‹#›</a:t>
            </a:fld>
            <a:endParaRPr lang="zh-TW" altLang="en-US"/>
          </a:p>
        </p:txBody>
      </p:sp>
    </p:spTree>
    <p:extLst>
      <p:ext uri="{BB962C8B-B14F-4D97-AF65-F5344CB8AC3E}">
        <p14:creationId xmlns:p14="http://schemas.microsoft.com/office/powerpoint/2010/main" val="4102120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82BC26F5-29D7-451D-946C-6F26ECD2BA08}" type="datetimeFigureOut">
              <a:rPr lang="zh-TW" altLang="en-US" smtClean="0"/>
              <a:t>2017/4/19</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11A707B9-12C1-49A2-ABF0-A2C81D82490F}" type="slidenum">
              <a:rPr lang="zh-TW" altLang="en-US" smtClean="0"/>
              <a:t>‹#›</a:t>
            </a:fld>
            <a:endParaRPr lang="zh-TW" altLang="en-US"/>
          </a:p>
        </p:txBody>
      </p:sp>
    </p:spTree>
    <p:extLst>
      <p:ext uri="{BB962C8B-B14F-4D97-AF65-F5344CB8AC3E}">
        <p14:creationId xmlns:p14="http://schemas.microsoft.com/office/powerpoint/2010/main" val="114437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82BC26F5-29D7-451D-946C-6F26ECD2BA08}" type="datetimeFigureOut">
              <a:rPr lang="zh-TW" altLang="en-US" smtClean="0"/>
              <a:t>2017/4/19</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11A707B9-12C1-49A2-ABF0-A2C81D82490F}" type="slidenum">
              <a:rPr lang="zh-TW" altLang="en-US" smtClean="0"/>
              <a:t>‹#›</a:t>
            </a:fld>
            <a:endParaRPr lang="zh-TW" altLang="en-US"/>
          </a:p>
        </p:txBody>
      </p:sp>
    </p:spTree>
    <p:extLst>
      <p:ext uri="{BB962C8B-B14F-4D97-AF65-F5344CB8AC3E}">
        <p14:creationId xmlns:p14="http://schemas.microsoft.com/office/powerpoint/2010/main" val="736076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BC26F5-29D7-451D-946C-6F26ECD2BA08}" type="datetimeFigureOut">
              <a:rPr lang="zh-TW" altLang="en-US" smtClean="0"/>
              <a:t>2017/4/19</a:t>
            </a:fld>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A707B9-12C1-49A2-ABF0-A2C81D82490F}" type="slidenum">
              <a:rPr lang="zh-TW" altLang="en-US" smtClean="0"/>
              <a:t>‹#›</a:t>
            </a:fld>
            <a:endParaRPr lang="zh-TW" altLang="en-US"/>
          </a:p>
        </p:txBody>
      </p:sp>
    </p:spTree>
    <p:extLst>
      <p:ext uri="{BB962C8B-B14F-4D97-AF65-F5344CB8AC3E}">
        <p14:creationId xmlns:p14="http://schemas.microsoft.com/office/powerpoint/2010/main" val="12216834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15"/>
          <p:cNvGrpSpPr/>
          <p:nvPr/>
        </p:nvGrpSpPr>
        <p:grpSpPr>
          <a:xfrm>
            <a:off x="0" y="0"/>
            <a:ext cx="9144000" cy="6858000"/>
            <a:chOff x="0" y="0"/>
            <a:chExt cx="9144000" cy="6858000"/>
          </a:xfrm>
        </p:grpSpPr>
        <p:sp>
          <p:nvSpPr>
            <p:cNvPr id="8" name="Rectangle 7"/>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rot="10800000">
            <a:off x="628650" y="6069330"/>
            <a:ext cx="7920991"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31520" y="575310"/>
            <a:ext cx="7696200" cy="5715000"/>
          </a:xfrm>
          <a:prstGeom prst="rect">
            <a:avLst/>
          </a:prstGeom>
          <a:solidFill>
            <a:schemeClr val="bg1">
              <a:lumMod val="75000"/>
              <a:lumOff val="25000"/>
            </a:schemeClr>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31520" y="576072"/>
            <a:ext cx="7696200" cy="5715000"/>
          </a:xfrm>
          <a:prstGeom prst="rect">
            <a:avLst/>
          </a:prstGeom>
          <a:blipFill dpi="0" rotWithShape="1">
            <a:blip r:embed="rId13"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C:\Users\Administrator\Desktop\Pushpin Dev\Assets\pushpinLeft.png"/>
          <p:cNvPicPr>
            <a:picLocks noChangeAspect="1" noChangeArrowheads="1"/>
          </p:cNvPicPr>
          <p:nvPr/>
        </p:nvPicPr>
        <p:blipFill>
          <a:blip r:embed="rId14" cstate="print"/>
          <a:srcRect/>
          <a:stretch>
            <a:fillRect/>
          </a:stretch>
        </p:blipFill>
        <p:spPr bwMode="auto">
          <a:xfrm rot="1435684">
            <a:off x="543741" y="273091"/>
            <a:ext cx="567831" cy="567830"/>
          </a:xfrm>
          <a:prstGeom prst="rect">
            <a:avLst/>
          </a:prstGeom>
          <a:noFill/>
        </p:spPr>
      </p:pic>
      <p:pic>
        <p:nvPicPr>
          <p:cNvPr id="14" name="Picture 2" descr="C:\Users\Administrator\Desktop\Pushpin Dev\Assets\pushpinLeft.png"/>
          <p:cNvPicPr>
            <a:picLocks noChangeAspect="1" noChangeArrowheads="1"/>
          </p:cNvPicPr>
          <p:nvPr/>
        </p:nvPicPr>
        <p:blipFill>
          <a:blip r:embed="rId14" cstate="print"/>
          <a:srcRect/>
          <a:stretch>
            <a:fillRect/>
          </a:stretch>
        </p:blipFill>
        <p:spPr bwMode="auto">
          <a:xfrm rot="4096196">
            <a:off x="8115079" y="298163"/>
            <a:ext cx="566928" cy="566928"/>
          </a:xfrm>
          <a:prstGeom prst="rect">
            <a:avLst/>
          </a:prstGeom>
          <a:noFill/>
        </p:spPr>
      </p:pic>
      <p:sp>
        <p:nvSpPr>
          <p:cNvPr id="2" name="Title Placeholder 1"/>
          <p:cNvSpPr>
            <a:spLocks noGrp="1"/>
          </p:cNvSpPr>
          <p:nvPr>
            <p:ph type="title"/>
          </p:nvPr>
        </p:nvSpPr>
        <p:spPr>
          <a:xfrm>
            <a:off x="1095023" y="817582"/>
            <a:ext cx="6965245" cy="1202485"/>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1463040" y="2119257"/>
            <a:ext cx="6196405" cy="3603812"/>
          </a:xfrm>
          <a:prstGeom prst="rect">
            <a:avLst/>
          </a:prstGeom>
        </p:spPr>
        <p:txBody>
          <a:bodyPr vert="horz" lIns="91440" tIns="45720" rIns="91440" bIns="45720" rtlCol="0" anchor="t">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6454588" y="5809152"/>
            <a:ext cx="1213821" cy="365125"/>
          </a:xfrm>
          <a:prstGeom prst="rect">
            <a:avLst/>
          </a:prstGeom>
        </p:spPr>
        <p:txBody>
          <a:bodyPr vert="horz" lIns="91440" tIns="45720" rIns="91440" bIns="45720" rtlCol="0" anchor="ctr"/>
          <a:lstStyle>
            <a:lvl1pPr algn="r">
              <a:defRPr sz="1200">
                <a:solidFill>
                  <a:schemeClr val="tx2"/>
                </a:solidFill>
                <a:latin typeface="Rage Italic" pitchFamily="66" charset="0"/>
              </a:defRPr>
            </a:lvl1pPr>
          </a:lstStyle>
          <a:p>
            <a:fld id="{82BC26F5-29D7-451D-946C-6F26ECD2BA08}" type="datetimeFigureOut">
              <a:rPr lang="zh-TW" altLang="en-US" smtClean="0"/>
              <a:t>2017/4/19</a:t>
            </a:fld>
            <a:endParaRPr lang="zh-TW" altLang="en-US"/>
          </a:p>
        </p:txBody>
      </p:sp>
      <p:sp>
        <p:nvSpPr>
          <p:cNvPr id="5" name="Footer Placeholder 4"/>
          <p:cNvSpPr>
            <a:spLocks noGrp="1"/>
          </p:cNvSpPr>
          <p:nvPr>
            <p:ph type="ftr" sz="quarter" idx="3"/>
          </p:nvPr>
        </p:nvSpPr>
        <p:spPr>
          <a:xfrm>
            <a:off x="914401" y="5809152"/>
            <a:ext cx="5540188" cy="365125"/>
          </a:xfrm>
          <a:prstGeom prst="rect">
            <a:avLst/>
          </a:prstGeom>
        </p:spPr>
        <p:txBody>
          <a:bodyPr vert="horz" lIns="91440" tIns="45720" rIns="91440" bIns="45720" rtlCol="0" anchor="ctr"/>
          <a:lstStyle>
            <a:lvl1pPr algn="l">
              <a:defRPr sz="1400">
                <a:solidFill>
                  <a:schemeClr val="tx2"/>
                </a:solidFill>
                <a:latin typeface="Rage Italic" pitchFamily="66" charset="0"/>
              </a:defRPr>
            </a:lvl1pPr>
          </a:lstStyle>
          <a:p>
            <a:endParaRPr lang="zh-TW" altLang="en-US"/>
          </a:p>
        </p:txBody>
      </p:sp>
      <p:sp>
        <p:nvSpPr>
          <p:cNvPr id="6" name="Slide Number Placeholder 5"/>
          <p:cNvSpPr>
            <a:spLocks noGrp="1"/>
          </p:cNvSpPr>
          <p:nvPr>
            <p:ph type="sldNum" sz="quarter" idx="4"/>
          </p:nvPr>
        </p:nvSpPr>
        <p:spPr>
          <a:xfrm>
            <a:off x="7670202" y="5809152"/>
            <a:ext cx="554023" cy="365125"/>
          </a:xfrm>
          <a:prstGeom prst="rect">
            <a:avLst/>
          </a:prstGeom>
        </p:spPr>
        <p:txBody>
          <a:bodyPr vert="horz" lIns="91440" tIns="45720" rIns="91440" bIns="45720" rtlCol="0" anchor="ctr"/>
          <a:lstStyle>
            <a:lvl1pPr algn="r">
              <a:defRPr sz="1400">
                <a:solidFill>
                  <a:schemeClr val="tx2"/>
                </a:solidFill>
                <a:latin typeface="Rage Italic" pitchFamily="66" charset="0"/>
              </a:defRPr>
            </a:lvl1pPr>
          </a:lstStyle>
          <a:p>
            <a:fld id="{11A707B9-12C1-49A2-ABF0-A2C81D82490F}" type="slidenum">
              <a:rPr lang="zh-TW" altLang="en-US" smtClean="0"/>
              <a:t>‹#›</a:t>
            </a:fld>
            <a:endParaRPr lang="zh-TW"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sz="5200" b="1" dirty="0" smtClean="0"/>
              <a:t>F</a:t>
            </a:r>
            <a:r>
              <a:rPr lang="en-US" altLang="zh-TW" dirty="0" smtClean="0"/>
              <a:t>OUR </a:t>
            </a:r>
            <a:r>
              <a:rPr lang="en-US" altLang="zh-TW" sz="5200" b="1" dirty="0" smtClean="0"/>
              <a:t>G</a:t>
            </a:r>
            <a:r>
              <a:rPr lang="en-US" altLang="zh-TW" dirty="0" smtClean="0"/>
              <a:t>REAT </a:t>
            </a:r>
            <a:r>
              <a:rPr lang="en-US" altLang="zh-TW" sz="5200" b="1" dirty="0" smtClean="0"/>
              <a:t>A</a:t>
            </a:r>
            <a:r>
              <a:rPr lang="en-US" altLang="zh-TW" dirty="0" smtClean="0"/>
              <a:t>DVENTURES</a:t>
            </a:r>
            <a:endParaRPr lang="zh-TW" altLang="en-US" dirty="0"/>
          </a:p>
        </p:txBody>
      </p:sp>
      <p:sp>
        <p:nvSpPr>
          <p:cNvPr id="3" name="副標題 2"/>
          <p:cNvSpPr>
            <a:spLocks noGrp="1"/>
          </p:cNvSpPr>
          <p:nvPr>
            <p:ph type="subTitle" idx="1"/>
          </p:nvPr>
        </p:nvSpPr>
        <p:spPr/>
        <p:txBody>
          <a:bodyPr>
            <a:normAutofit lnSpcReduction="10000"/>
          </a:bodyPr>
          <a:lstStyle/>
          <a:p>
            <a:r>
              <a:rPr lang="en-US" altLang="zh-TW" dirty="0" smtClean="0"/>
              <a:t>GROUP 4</a:t>
            </a:r>
          </a:p>
          <a:p>
            <a:r>
              <a:rPr lang="en-US" altLang="zh-TW" dirty="0" smtClean="0">
                <a:latin typeface="Calibri" panose="020F0502020204030204" pitchFamily="34" charset="0"/>
                <a:ea typeface="標楷體" panose="03000509000000000000" pitchFamily="65" charset="-120"/>
              </a:rPr>
              <a:t>10442013</a:t>
            </a:r>
            <a:r>
              <a:rPr lang="zh-TW" altLang="en-US" dirty="0" smtClean="0">
                <a:latin typeface="Calibri" panose="020F0502020204030204" pitchFamily="34" charset="0"/>
                <a:ea typeface="標楷體" panose="03000509000000000000" pitchFamily="65" charset="-120"/>
              </a:rPr>
              <a:t>劉萱萱、</a:t>
            </a:r>
            <a:r>
              <a:rPr lang="en-US" altLang="zh-TW" dirty="0" smtClean="0">
                <a:latin typeface="Calibri" panose="020F0502020204030204" pitchFamily="34" charset="0"/>
                <a:ea typeface="標楷體" panose="03000509000000000000" pitchFamily="65" charset="-120"/>
              </a:rPr>
              <a:t>10442015</a:t>
            </a:r>
            <a:r>
              <a:rPr lang="zh-TW" altLang="en-US" dirty="0" smtClean="0">
                <a:latin typeface="Calibri" panose="020F0502020204030204" pitchFamily="34" charset="0"/>
                <a:ea typeface="標楷體" panose="03000509000000000000" pitchFamily="65" charset="-120"/>
              </a:rPr>
              <a:t>彭立芠、                    </a:t>
            </a:r>
            <a:r>
              <a:rPr lang="en-US" altLang="zh-TW" dirty="0" smtClean="0">
                <a:latin typeface="Calibri" panose="020F0502020204030204" pitchFamily="34" charset="0"/>
                <a:ea typeface="標楷體" panose="03000509000000000000" pitchFamily="65" charset="-120"/>
              </a:rPr>
              <a:t>10442018</a:t>
            </a:r>
            <a:r>
              <a:rPr lang="zh-TW" altLang="en-US" dirty="0" smtClean="0">
                <a:latin typeface="Calibri" panose="020F0502020204030204" pitchFamily="34" charset="0"/>
                <a:ea typeface="標楷體" panose="03000509000000000000" pitchFamily="65" charset="-120"/>
              </a:rPr>
              <a:t>吳詠蓁、</a:t>
            </a:r>
            <a:r>
              <a:rPr lang="en-US" altLang="zh-TW" dirty="0" smtClean="0">
                <a:latin typeface="Calibri" panose="020F0502020204030204" pitchFamily="34" charset="0"/>
                <a:ea typeface="標楷體" panose="03000509000000000000" pitchFamily="65" charset="-120"/>
              </a:rPr>
              <a:t>10442021</a:t>
            </a:r>
            <a:r>
              <a:rPr lang="zh-TW" altLang="en-US" dirty="0" smtClean="0">
                <a:latin typeface="Calibri" panose="020F0502020204030204" pitchFamily="34" charset="0"/>
                <a:ea typeface="標楷體" panose="03000509000000000000" pitchFamily="65" charset="-120"/>
              </a:rPr>
              <a:t>劉育均、</a:t>
            </a:r>
            <a:r>
              <a:rPr lang="en-US" altLang="zh-TW" dirty="0" smtClean="0">
                <a:latin typeface="Calibri" panose="020F0502020204030204" pitchFamily="34" charset="0"/>
                <a:ea typeface="標楷體" panose="03000509000000000000" pitchFamily="65" charset="-120"/>
              </a:rPr>
              <a:t>10442022</a:t>
            </a:r>
            <a:r>
              <a:rPr lang="zh-TW" altLang="en-US" dirty="0" smtClean="0">
                <a:latin typeface="Calibri" panose="020F0502020204030204" pitchFamily="34" charset="0"/>
                <a:ea typeface="標楷體" panose="03000509000000000000" pitchFamily="65" charset="-120"/>
              </a:rPr>
              <a:t>陳信瑀、</a:t>
            </a:r>
            <a:r>
              <a:rPr lang="en-US" altLang="zh-TW" dirty="0" smtClean="0">
                <a:latin typeface="Calibri" panose="020F0502020204030204" pitchFamily="34" charset="0"/>
                <a:ea typeface="標楷體" panose="03000509000000000000" pitchFamily="65" charset="-120"/>
              </a:rPr>
              <a:t>10442029</a:t>
            </a:r>
            <a:r>
              <a:rPr lang="zh-TW" altLang="en-US" dirty="0" smtClean="0">
                <a:latin typeface="Calibri" panose="020F0502020204030204" pitchFamily="34" charset="0"/>
                <a:ea typeface="標楷體" panose="03000509000000000000" pitchFamily="65" charset="-120"/>
              </a:rPr>
              <a:t>顏卉蘋、</a:t>
            </a:r>
            <a:endParaRPr lang="zh-TW" altLang="en-US" dirty="0">
              <a:latin typeface="Calibri" panose="020F0502020204030204" pitchFamily="34" charset="0"/>
              <a:ea typeface="標楷體" panose="03000509000000000000" pitchFamily="65" charset="-120"/>
            </a:endParaRPr>
          </a:p>
        </p:txBody>
      </p:sp>
      <p:sp>
        <p:nvSpPr>
          <p:cNvPr id="4" name="文字方塊 3"/>
          <p:cNvSpPr txBox="1"/>
          <p:nvPr/>
        </p:nvSpPr>
        <p:spPr>
          <a:xfrm>
            <a:off x="2051720" y="5085184"/>
            <a:ext cx="2808312" cy="738664"/>
          </a:xfrm>
          <a:prstGeom prst="rect">
            <a:avLst/>
          </a:prstGeom>
          <a:noFill/>
        </p:spPr>
        <p:txBody>
          <a:bodyPr wrap="square" rtlCol="0">
            <a:spAutoFit/>
          </a:bodyPr>
          <a:lstStyle/>
          <a:p>
            <a:r>
              <a:rPr lang="en-US" altLang="zh-TW" sz="2400" dirty="0">
                <a:solidFill>
                  <a:schemeClr val="tx2"/>
                </a:solidFill>
                <a:latin typeface="Calibri" panose="020F0502020204030204" pitchFamily="34" charset="0"/>
                <a:ea typeface="標楷體" panose="03000509000000000000" pitchFamily="65" charset="-120"/>
              </a:rPr>
              <a:t>10442030</a:t>
            </a:r>
            <a:r>
              <a:rPr lang="zh-TW" altLang="en-US" sz="2400" dirty="0">
                <a:solidFill>
                  <a:schemeClr val="tx2"/>
                </a:solidFill>
                <a:latin typeface="Calibri" panose="020F0502020204030204" pitchFamily="34" charset="0"/>
                <a:ea typeface="標楷體" panose="03000509000000000000" pitchFamily="65" charset="-120"/>
              </a:rPr>
              <a:t>黃翊婷</a:t>
            </a:r>
          </a:p>
          <a:p>
            <a:endParaRPr lang="zh-TW" altLang="en-US" dirty="0"/>
          </a:p>
        </p:txBody>
      </p:sp>
    </p:spTree>
    <p:extLst>
      <p:ext uri="{BB962C8B-B14F-4D97-AF65-F5344CB8AC3E}">
        <p14:creationId xmlns:p14="http://schemas.microsoft.com/office/powerpoint/2010/main" val="39728802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BEBA8EAE-BF5A-486C-A8C5-ECC9F3942E4B}">
                <a14:imgProps xmlns:a14="http://schemas.microsoft.com/office/drawing/2010/main">
                  <a14:imgLayer r:embed="rId3">
                    <a14:imgEffect>
                      <a14:artisticCrisscrossEtching/>
                    </a14:imgEffect>
                    <a14:imgEffect>
                      <a14:sharpenSoften amount="-53000"/>
                    </a14:imgEffect>
                    <a14:imgEffect>
                      <a14:colorTemperature colorTemp="8830"/>
                    </a14:imgEffect>
                  </a14:imgLayer>
                </a14:imgProps>
              </a:ext>
              <a:ext uri="{28A0092B-C50C-407E-A947-70E740481C1C}">
                <a14:useLocalDpi xmlns:a14="http://schemas.microsoft.com/office/drawing/2010/main" val="0"/>
              </a:ext>
            </a:extLst>
          </a:blip>
          <a:srcRect/>
          <a:stretch>
            <a:fillRect/>
          </a:stretch>
        </p:blipFill>
        <p:spPr bwMode="auto">
          <a:xfrm>
            <a:off x="-121592" y="276075"/>
            <a:ext cx="9505056" cy="641405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標題 1"/>
          <p:cNvSpPr>
            <a:spLocks noGrp="1"/>
          </p:cNvSpPr>
          <p:nvPr>
            <p:ph type="title"/>
          </p:nvPr>
        </p:nvSpPr>
        <p:spPr>
          <a:xfrm>
            <a:off x="-396552" y="4406900"/>
            <a:ext cx="10225136" cy="822299"/>
          </a:xfrm>
          <a:solidFill>
            <a:schemeClr val="bg1"/>
          </a:solidFill>
          <a:ln>
            <a:noFill/>
          </a:ln>
        </p:spPr>
        <p:txBody>
          <a:bodyPr>
            <a:noAutofit/>
          </a:bodyPr>
          <a:lstStyle/>
          <a:p>
            <a:pPr algn="ctr"/>
            <a:r>
              <a:rPr lang="en-US" altLang="zh-TW" sz="4800" dirty="0" err="1"/>
              <a:t>Otus</a:t>
            </a:r>
            <a:r>
              <a:rPr lang="en-US" altLang="zh-TW" sz="4800" dirty="0"/>
              <a:t> and </a:t>
            </a:r>
            <a:r>
              <a:rPr lang="en-US" altLang="zh-TW" sz="4800" dirty="0" err="1"/>
              <a:t>Ephialtes</a:t>
            </a:r>
            <a:endParaRPr lang="zh-TW" altLang="en-US" sz="4800" dirty="0"/>
          </a:p>
        </p:txBody>
      </p:sp>
    </p:spTree>
    <p:extLst>
      <p:ext uri="{BB962C8B-B14F-4D97-AF65-F5344CB8AC3E}">
        <p14:creationId xmlns:p14="http://schemas.microsoft.com/office/powerpoint/2010/main" val="3645284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1556792"/>
            <a:ext cx="3495451" cy="31979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標題 1"/>
          <p:cNvSpPr>
            <a:spLocks noGrp="1"/>
          </p:cNvSpPr>
          <p:nvPr>
            <p:ph type="ctrTitle"/>
          </p:nvPr>
        </p:nvSpPr>
        <p:spPr>
          <a:xfrm>
            <a:off x="395536" y="188640"/>
            <a:ext cx="7772400" cy="1470025"/>
          </a:xfrm>
        </p:spPr>
        <p:txBody>
          <a:bodyPr/>
          <a:lstStyle/>
          <a:p>
            <a:r>
              <a:rPr lang="en-US" altLang="zh-TW" b="1" dirty="0" err="1"/>
              <a:t>Otus</a:t>
            </a:r>
            <a:r>
              <a:rPr lang="en-US" altLang="zh-TW" b="1" dirty="0"/>
              <a:t> and </a:t>
            </a:r>
            <a:r>
              <a:rPr lang="en-US" altLang="zh-TW" b="1" dirty="0" err="1"/>
              <a:t>Ephialtes</a:t>
            </a:r>
            <a:endParaRPr lang="zh-TW" altLang="en-US" b="1" dirty="0"/>
          </a:p>
        </p:txBody>
      </p:sp>
      <p:sp>
        <p:nvSpPr>
          <p:cNvPr id="3" name="副標題 2"/>
          <p:cNvSpPr>
            <a:spLocks noGrp="1"/>
          </p:cNvSpPr>
          <p:nvPr>
            <p:ph type="subTitle" idx="1"/>
          </p:nvPr>
        </p:nvSpPr>
        <p:spPr>
          <a:xfrm>
            <a:off x="395536" y="1556792"/>
            <a:ext cx="7772400" cy="4298032"/>
          </a:xfrm>
        </p:spPr>
        <p:txBody>
          <a:bodyPr>
            <a:normAutofit/>
          </a:bodyPr>
          <a:lstStyle/>
          <a:p>
            <a:pPr algn="l"/>
            <a:r>
              <a:rPr lang="en-US" altLang="zh-TW" sz="2800" dirty="0">
                <a:solidFill>
                  <a:schemeClr val="tx1"/>
                </a:solidFill>
              </a:rPr>
              <a:t>Mythology Summary and Analysis </a:t>
            </a:r>
          </a:p>
          <a:p>
            <a:pPr algn="l"/>
            <a:r>
              <a:rPr lang="en-US" altLang="zh-TW" sz="2800" dirty="0">
                <a:solidFill>
                  <a:schemeClr val="tx1"/>
                </a:solidFill>
              </a:rPr>
              <a:t>of </a:t>
            </a:r>
            <a:r>
              <a:rPr lang="en-US" altLang="zh-TW" sz="2800" dirty="0" err="1">
                <a:solidFill>
                  <a:schemeClr val="tx1"/>
                </a:solidFill>
              </a:rPr>
              <a:t>Otus</a:t>
            </a:r>
            <a:r>
              <a:rPr lang="en-US" altLang="zh-TW" sz="2800" dirty="0">
                <a:solidFill>
                  <a:schemeClr val="tx1"/>
                </a:solidFill>
              </a:rPr>
              <a:t> and </a:t>
            </a:r>
            <a:r>
              <a:rPr lang="en-US" altLang="zh-TW" sz="2800" dirty="0" err="1">
                <a:solidFill>
                  <a:schemeClr val="tx1"/>
                </a:solidFill>
              </a:rPr>
              <a:t>Ephialtes</a:t>
            </a:r>
            <a:r>
              <a:rPr lang="en-US" altLang="zh-TW" sz="2800" dirty="0">
                <a:solidFill>
                  <a:schemeClr val="tx1"/>
                </a:solidFill>
              </a:rPr>
              <a:t>.</a:t>
            </a:r>
            <a:r>
              <a:rPr lang="zh-TW" altLang="en-US" sz="2800" dirty="0">
                <a:solidFill>
                  <a:schemeClr val="tx1"/>
                </a:solidFill>
              </a:rPr>
              <a:t> </a:t>
            </a:r>
            <a:r>
              <a:rPr lang="en-US" altLang="zh-TW" sz="2800" dirty="0" err="1">
                <a:solidFill>
                  <a:schemeClr val="tx1"/>
                </a:solidFill>
              </a:rPr>
              <a:t>Otus</a:t>
            </a:r>
            <a:r>
              <a:rPr lang="en-US" altLang="zh-TW" sz="2800" dirty="0">
                <a:solidFill>
                  <a:schemeClr val="tx1"/>
                </a:solidFill>
              </a:rPr>
              <a:t> and </a:t>
            </a:r>
          </a:p>
          <a:p>
            <a:pPr algn="l"/>
            <a:r>
              <a:rPr lang="en-US" altLang="zh-TW" sz="2800" dirty="0" err="1">
                <a:solidFill>
                  <a:schemeClr val="tx1"/>
                </a:solidFill>
              </a:rPr>
              <a:t>Ephialtes</a:t>
            </a:r>
            <a:r>
              <a:rPr lang="en-US" altLang="zh-TW" sz="2800" dirty="0">
                <a:solidFill>
                  <a:schemeClr val="tx1"/>
                </a:solidFill>
              </a:rPr>
              <a:t> are enormous</a:t>
            </a:r>
            <a:r>
              <a:rPr lang="zh-TW" altLang="en-US" sz="2800" dirty="0">
                <a:solidFill>
                  <a:schemeClr val="tx1"/>
                </a:solidFill>
              </a:rPr>
              <a:t> </a:t>
            </a:r>
            <a:r>
              <a:rPr lang="en-US" altLang="zh-TW" sz="2800" dirty="0">
                <a:solidFill>
                  <a:schemeClr val="tx1"/>
                </a:solidFill>
              </a:rPr>
              <a:t>twins, </a:t>
            </a:r>
          </a:p>
          <a:p>
            <a:pPr algn="l"/>
            <a:r>
              <a:rPr lang="en-US" altLang="zh-TW" sz="2800" dirty="0">
                <a:solidFill>
                  <a:schemeClr val="tx1"/>
                </a:solidFill>
              </a:rPr>
              <a:t>sons of Poseidon. They think they </a:t>
            </a:r>
          </a:p>
          <a:p>
            <a:pPr algn="l"/>
            <a:r>
              <a:rPr lang="en-US" altLang="zh-TW" sz="2800" dirty="0">
                <a:solidFill>
                  <a:schemeClr val="tx1"/>
                </a:solidFill>
              </a:rPr>
              <a:t>are better than the gods and </a:t>
            </a:r>
          </a:p>
          <a:p>
            <a:pPr algn="l"/>
            <a:r>
              <a:rPr lang="en-US" altLang="zh-TW" sz="2800" dirty="0">
                <a:solidFill>
                  <a:schemeClr val="tx1"/>
                </a:solidFill>
              </a:rPr>
              <a:t>aggressively challenge them on </a:t>
            </a:r>
            <a:r>
              <a:rPr lang="zh-TW" altLang="en-US" sz="2800" dirty="0">
                <a:solidFill>
                  <a:schemeClr val="tx1"/>
                </a:solidFill>
              </a:rPr>
              <a:t> </a:t>
            </a:r>
            <a:endParaRPr lang="en-US" altLang="zh-TW" sz="2800" dirty="0">
              <a:solidFill>
                <a:schemeClr val="tx1"/>
              </a:solidFill>
            </a:endParaRPr>
          </a:p>
          <a:p>
            <a:pPr algn="l"/>
            <a:r>
              <a:rPr lang="en-US" altLang="zh-TW" sz="2800" dirty="0">
                <a:solidFill>
                  <a:schemeClr val="tx1"/>
                </a:solidFill>
              </a:rPr>
              <a:t>several occasions. </a:t>
            </a:r>
          </a:p>
        </p:txBody>
      </p:sp>
    </p:spTree>
    <p:extLst>
      <p:ext uri="{BB962C8B-B14F-4D97-AF65-F5344CB8AC3E}">
        <p14:creationId xmlns:p14="http://schemas.microsoft.com/office/powerpoint/2010/main" val="24372866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11560" y="188640"/>
            <a:ext cx="7772400" cy="1470025"/>
          </a:xfrm>
        </p:spPr>
        <p:txBody>
          <a:bodyPr/>
          <a:lstStyle/>
          <a:p>
            <a:r>
              <a:rPr lang="en-US" altLang="zh-TW" b="1" dirty="0" err="1"/>
              <a:t>Otus</a:t>
            </a:r>
            <a:r>
              <a:rPr lang="en-US" altLang="zh-TW" b="1" dirty="0"/>
              <a:t> and </a:t>
            </a:r>
            <a:r>
              <a:rPr lang="en-US" altLang="zh-TW" b="1" dirty="0" err="1"/>
              <a:t>Ephialtes</a:t>
            </a:r>
            <a:endParaRPr lang="zh-TW" altLang="en-US" b="1" dirty="0"/>
          </a:p>
        </p:txBody>
      </p:sp>
      <p:sp>
        <p:nvSpPr>
          <p:cNvPr id="3" name="副標題 2"/>
          <p:cNvSpPr>
            <a:spLocks noGrp="1"/>
          </p:cNvSpPr>
          <p:nvPr>
            <p:ph type="subTitle" idx="1"/>
          </p:nvPr>
        </p:nvSpPr>
        <p:spPr>
          <a:xfrm>
            <a:off x="181406" y="1469334"/>
            <a:ext cx="8063002" cy="4839986"/>
          </a:xfrm>
        </p:spPr>
        <p:txBody>
          <a:bodyPr>
            <a:normAutofit/>
          </a:bodyPr>
          <a:lstStyle/>
          <a:p>
            <a:pPr algn="l"/>
            <a:r>
              <a:rPr lang="en-US" altLang="zh-TW" sz="2800" dirty="0">
                <a:solidFill>
                  <a:schemeClr val="tx1"/>
                </a:solidFill>
              </a:rPr>
              <a:t>First, they kidnap Ares until</a:t>
            </a:r>
          </a:p>
          <a:p>
            <a:pPr algn="l"/>
            <a:r>
              <a:rPr lang="en-US" altLang="zh-TW" sz="2800" dirty="0">
                <a:solidFill>
                  <a:schemeClr val="tx1"/>
                </a:solidFill>
              </a:rPr>
              <a:t> the stealthy Hermes sets him</a:t>
            </a:r>
          </a:p>
          <a:p>
            <a:pPr algn="l"/>
            <a:r>
              <a:rPr lang="en-US" altLang="zh-TW" sz="2800" dirty="0">
                <a:solidFill>
                  <a:schemeClr val="tx1"/>
                </a:solidFill>
              </a:rPr>
              <a:t> free. Next they try to put one</a:t>
            </a:r>
          </a:p>
          <a:p>
            <a:pPr algn="l"/>
            <a:r>
              <a:rPr lang="en-US" altLang="zh-TW" sz="2800" dirty="0">
                <a:solidFill>
                  <a:schemeClr val="tx1"/>
                </a:solidFill>
              </a:rPr>
              <a:t> mountain on top of another. </a:t>
            </a:r>
          </a:p>
          <a:p>
            <a:pPr algn="l"/>
            <a:r>
              <a:rPr lang="en-US" altLang="zh-TW" sz="2800" dirty="0">
                <a:solidFill>
                  <a:schemeClr val="tx1"/>
                </a:solidFill>
              </a:rPr>
              <a:t>Just as Zeus is going to strike</a:t>
            </a:r>
          </a:p>
          <a:p>
            <a:pPr algn="l"/>
            <a:r>
              <a:rPr lang="en-US" altLang="zh-TW" sz="2800" dirty="0">
                <a:solidFill>
                  <a:schemeClr val="tx1"/>
                </a:solidFill>
              </a:rPr>
              <a:t> them down with a thunderbolt,</a:t>
            </a:r>
          </a:p>
          <a:p>
            <a:pPr algn="l"/>
            <a:r>
              <a:rPr lang="en-US" altLang="zh-TW" sz="2800" dirty="0">
                <a:solidFill>
                  <a:schemeClr val="tx1"/>
                </a:solidFill>
              </a:rPr>
              <a:t> Poseidon begs to save them and Zeus agrees. </a:t>
            </a:r>
          </a:p>
          <a:p>
            <a:pPr algn="l"/>
            <a:endParaRPr lang="zh-TW" altLang="en-US" sz="1800" dirty="0"/>
          </a:p>
        </p:txBody>
      </p:sp>
      <p:pic>
        <p:nvPicPr>
          <p:cNvPr id="7" name="圖片 6"/>
          <p:cNvPicPr>
            <a:picLocks noChangeAspect="1"/>
          </p:cNvPicPr>
          <p:nvPr/>
        </p:nvPicPr>
        <p:blipFill>
          <a:blip r:embed="rId2"/>
          <a:stretch>
            <a:fillRect/>
          </a:stretch>
        </p:blipFill>
        <p:spPr>
          <a:xfrm>
            <a:off x="5080520" y="1525892"/>
            <a:ext cx="3594042" cy="2826934"/>
          </a:xfrm>
          <a:prstGeom prst="rect">
            <a:avLst/>
          </a:prstGeom>
        </p:spPr>
      </p:pic>
    </p:spTree>
    <p:extLst>
      <p:ext uri="{BB962C8B-B14F-4D97-AF65-F5344CB8AC3E}">
        <p14:creationId xmlns:p14="http://schemas.microsoft.com/office/powerpoint/2010/main" val="31361677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11965"/>
            <a:ext cx="5184576" cy="27651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標題 1"/>
          <p:cNvSpPr>
            <a:spLocks noGrp="1"/>
          </p:cNvSpPr>
          <p:nvPr>
            <p:ph type="title"/>
          </p:nvPr>
        </p:nvSpPr>
        <p:spPr/>
        <p:txBody>
          <a:bodyPr/>
          <a:lstStyle/>
          <a:p>
            <a:r>
              <a:rPr lang="en-US" altLang="zh-TW" b="1" dirty="0" err="1"/>
              <a:t>Otus</a:t>
            </a:r>
            <a:r>
              <a:rPr lang="en-US" altLang="zh-TW" b="1" dirty="0"/>
              <a:t> and </a:t>
            </a:r>
            <a:r>
              <a:rPr lang="en-US" altLang="zh-TW" b="1" dirty="0" err="1"/>
              <a:t>Ephialtes</a:t>
            </a:r>
            <a:endParaRPr lang="zh-TW" altLang="en-US" b="1" dirty="0"/>
          </a:p>
        </p:txBody>
      </p:sp>
      <p:sp>
        <p:nvSpPr>
          <p:cNvPr id="3" name="內容版面配置區 2"/>
          <p:cNvSpPr>
            <a:spLocks noGrp="1"/>
          </p:cNvSpPr>
          <p:nvPr>
            <p:ph idx="1"/>
          </p:nvPr>
        </p:nvSpPr>
        <p:spPr>
          <a:xfrm>
            <a:off x="251520" y="1495325"/>
            <a:ext cx="8892480" cy="4525963"/>
          </a:xfrm>
        </p:spPr>
        <p:txBody>
          <a:bodyPr>
            <a:normAutofit/>
          </a:bodyPr>
          <a:lstStyle/>
          <a:p>
            <a:pPr marL="0" indent="0">
              <a:buNone/>
            </a:pPr>
            <a:r>
              <a:rPr lang="zh-TW" altLang="en-US" sz="2800" dirty="0" smtClean="0"/>
              <a:t>                                                           </a:t>
            </a:r>
            <a:r>
              <a:rPr lang="en-US" altLang="zh-TW" sz="2800" dirty="0" err="1" smtClean="0"/>
              <a:t>Ephialtes</a:t>
            </a:r>
            <a:r>
              <a:rPr lang="en-US" altLang="zh-TW" sz="2800" dirty="0" smtClean="0"/>
              <a:t> </a:t>
            </a:r>
            <a:r>
              <a:rPr lang="en-US" altLang="zh-TW" sz="2800" dirty="0"/>
              <a:t>was in </a:t>
            </a:r>
            <a:r>
              <a:rPr lang="en-US" altLang="zh-TW" sz="2800" dirty="0" smtClean="0"/>
              <a:t>love </a:t>
            </a:r>
            <a:r>
              <a:rPr lang="zh-TW" altLang="en-US" sz="2800" dirty="0" smtClean="0"/>
              <a:t>                                </a:t>
            </a:r>
            <a:endParaRPr lang="en-US" altLang="zh-TW" sz="2800" dirty="0" smtClean="0"/>
          </a:p>
          <a:p>
            <a:pPr marL="0" indent="0">
              <a:buNone/>
            </a:pPr>
            <a:r>
              <a:rPr lang="zh-TW" altLang="en-US" sz="2800" dirty="0" smtClean="0"/>
              <a:t>                                                           </a:t>
            </a:r>
            <a:r>
              <a:rPr lang="en-US" altLang="zh-TW" sz="2800" dirty="0" smtClean="0"/>
              <a:t>with</a:t>
            </a:r>
            <a:r>
              <a:rPr lang="zh-TW" altLang="en-US" sz="2800" dirty="0" smtClean="0"/>
              <a:t> </a:t>
            </a:r>
            <a:r>
              <a:rPr lang="en-US" altLang="zh-TW" sz="2800" dirty="0" smtClean="0"/>
              <a:t>Artemis. </a:t>
            </a:r>
          </a:p>
          <a:p>
            <a:pPr marL="0" indent="0">
              <a:buNone/>
            </a:pPr>
            <a:r>
              <a:rPr lang="zh-TW" altLang="en-US" sz="2800" dirty="0" smtClean="0"/>
              <a:t>                                                           </a:t>
            </a:r>
            <a:r>
              <a:rPr lang="en-US" altLang="zh-TW" sz="2800" dirty="0" smtClean="0"/>
              <a:t>The</a:t>
            </a:r>
            <a:r>
              <a:rPr lang="zh-TW" altLang="en-US" sz="2800" dirty="0" smtClean="0"/>
              <a:t> </a:t>
            </a:r>
            <a:r>
              <a:rPr lang="en-US" altLang="zh-TW" sz="2800" dirty="0"/>
              <a:t>twin brothers</a:t>
            </a:r>
            <a:r>
              <a:rPr lang="zh-TW" altLang="en-US" sz="2800" dirty="0"/>
              <a:t> </a:t>
            </a:r>
            <a:r>
              <a:rPr lang="en-US" altLang="zh-TW" sz="2800" dirty="0" smtClean="0"/>
              <a:t>thought</a:t>
            </a:r>
          </a:p>
          <a:p>
            <a:pPr marL="0" indent="0">
              <a:buNone/>
            </a:pPr>
            <a:r>
              <a:rPr lang="zh-TW" altLang="en-US" sz="2800" dirty="0" smtClean="0"/>
              <a:t>                                                           </a:t>
            </a:r>
            <a:r>
              <a:rPr lang="en-US" altLang="zh-TW" sz="2800" dirty="0" smtClean="0"/>
              <a:t>it interesting to</a:t>
            </a:r>
            <a:r>
              <a:rPr lang="zh-TW" altLang="en-US" sz="2800" dirty="0" smtClean="0"/>
              <a:t> </a:t>
            </a:r>
            <a:r>
              <a:rPr lang="en-US" altLang="zh-TW" sz="2800" dirty="0" smtClean="0"/>
              <a:t>capture</a:t>
            </a:r>
            <a:r>
              <a:rPr lang="zh-TW" altLang="en-US" sz="2800" dirty="0" smtClean="0"/>
              <a:t>  </a:t>
            </a:r>
            <a:endParaRPr lang="en-US" altLang="zh-TW" sz="2800" dirty="0" smtClean="0"/>
          </a:p>
          <a:p>
            <a:pPr marL="0" indent="0">
              <a:buNone/>
            </a:pPr>
            <a:r>
              <a:rPr lang="zh-TW" altLang="en-US" sz="2800" dirty="0" smtClean="0"/>
              <a:t>                                                           </a:t>
            </a:r>
            <a:r>
              <a:rPr lang="en-US" altLang="zh-TW" sz="2800" dirty="0" smtClean="0"/>
              <a:t>Artemis, but the clever goddess runs away when she sees the twins. Because </a:t>
            </a:r>
            <a:r>
              <a:rPr lang="en-US" altLang="zh-TW" sz="2800" dirty="0" err="1" smtClean="0"/>
              <a:t>sheknew</a:t>
            </a:r>
            <a:r>
              <a:rPr lang="en-US" altLang="zh-TW" sz="2800" dirty="0" smtClean="0"/>
              <a:t> their evil purpose and she knew that how she would punish them</a:t>
            </a:r>
            <a:endParaRPr lang="en-US" altLang="zh-TW" sz="2800" dirty="0"/>
          </a:p>
        </p:txBody>
      </p:sp>
    </p:spTree>
    <p:extLst>
      <p:ext uri="{BB962C8B-B14F-4D97-AF65-F5344CB8AC3E}">
        <p14:creationId xmlns:p14="http://schemas.microsoft.com/office/powerpoint/2010/main" val="32518746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err="1"/>
              <a:t>Otus</a:t>
            </a:r>
            <a:r>
              <a:rPr lang="en-US" altLang="zh-TW" b="1" dirty="0"/>
              <a:t> and </a:t>
            </a:r>
            <a:r>
              <a:rPr lang="en-US" altLang="zh-TW" b="1" dirty="0" err="1"/>
              <a:t>Ephialtes</a:t>
            </a:r>
            <a:endParaRPr lang="zh-TW" altLang="en-US" dirty="0"/>
          </a:p>
        </p:txBody>
      </p:sp>
      <p:sp>
        <p:nvSpPr>
          <p:cNvPr id="3" name="內容版面配置區 2"/>
          <p:cNvSpPr>
            <a:spLocks noGrp="1"/>
          </p:cNvSpPr>
          <p:nvPr>
            <p:ph idx="1"/>
          </p:nvPr>
        </p:nvSpPr>
        <p:spPr/>
        <p:txBody>
          <a:bodyPr/>
          <a:lstStyle/>
          <a:p>
            <a:pPr marL="0" indent="0">
              <a:buNone/>
            </a:pPr>
            <a:r>
              <a:rPr lang="en-US" altLang="zh-TW" dirty="0"/>
              <a:t>The twins chased her, even as she ran over water, until she disappeared. In her place, </a:t>
            </a:r>
            <a:r>
              <a:rPr lang="en-US" altLang="zh-TW" dirty="0" err="1"/>
              <a:t>Otus</a:t>
            </a:r>
            <a:r>
              <a:rPr lang="en-US" altLang="zh-TW" dirty="0"/>
              <a:t> and </a:t>
            </a:r>
            <a:r>
              <a:rPr lang="en-US" altLang="zh-TW" dirty="0" err="1"/>
              <a:t>Ephialtes</a:t>
            </a:r>
            <a:r>
              <a:rPr lang="en-US" altLang="zh-TW" dirty="0"/>
              <a:t> see a beautiful white hind. They both throw spears at it, but it disappears as well, and </a:t>
            </a:r>
          </a:p>
          <a:p>
            <a:pPr marL="0" indent="0">
              <a:buNone/>
            </a:pPr>
            <a:r>
              <a:rPr lang="zh-TW" altLang="en-US" dirty="0"/>
              <a:t>                                   </a:t>
            </a:r>
            <a:r>
              <a:rPr lang="en-US" altLang="zh-TW" dirty="0"/>
              <a:t>the two spears hit the two </a:t>
            </a:r>
            <a:r>
              <a:rPr lang="zh-TW" altLang="en-US" dirty="0"/>
              <a:t>  </a:t>
            </a:r>
            <a:endParaRPr lang="en-US" altLang="zh-TW" dirty="0"/>
          </a:p>
          <a:p>
            <a:pPr marL="0" indent="0">
              <a:buNone/>
            </a:pPr>
            <a:r>
              <a:rPr lang="zh-TW" altLang="en-US" dirty="0"/>
              <a:t>                                   </a:t>
            </a:r>
            <a:r>
              <a:rPr lang="en-US" altLang="zh-TW" dirty="0"/>
              <a:t>giants instead. </a:t>
            </a:r>
            <a:r>
              <a:rPr lang="zh-TW" altLang="en-US" dirty="0"/>
              <a:t>             </a:t>
            </a:r>
            <a:endParaRPr lang="en-US" altLang="zh-TW" dirty="0"/>
          </a:p>
          <a:p>
            <a:pPr marL="0" indent="0">
              <a:buNone/>
            </a:pPr>
            <a:r>
              <a:rPr lang="zh-TW" altLang="en-US" dirty="0"/>
              <a:t>                                   </a:t>
            </a:r>
            <a:r>
              <a:rPr lang="en-US" altLang="zh-TW" dirty="0"/>
              <a:t>Artemis thus enacts revenge.</a:t>
            </a:r>
          </a:p>
          <a:p>
            <a:pPr marL="0" indent="0">
              <a:buNone/>
            </a:pPr>
            <a:endParaRPr lang="zh-TW"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3739068"/>
            <a:ext cx="2952328" cy="23642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491428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BEBA8EAE-BF5A-486C-A8C5-ECC9F3942E4B}">
                <a14:imgProps xmlns:a14="http://schemas.microsoft.com/office/drawing/2010/main">
                  <a14:imgLayer r:embed="rId3">
                    <a14:imgEffect>
                      <a14:artisticCrisscrossEtching/>
                    </a14:imgEffect>
                    <a14:imgEffect>
                      <a14:sharpenSoften amount="-53000"/>
                    </a14:imgEffect>
                    <a14:imgEffect>
                      <a14:colorTemperature colorTemp="8830"/>
                    </a14:imgEffect>
                  </a14:imgLayer>
                </a14:imgProps>
              </a:ext>
              <a:ext uri="{28A0092B-C50C-407E-A947-70E740481C1C}">
                <a14:useLocalDpi xmlns:a14="http://schemas.microsoft.com/office/drawing/2010/main" val="0"/>
              </a:ext>
            </a:extLst>
          </a:blip>
          <a:srcRect/>
          <a:stretch>
            <a:fillRect/>
          </a:stretch>
        </p:blipFill>
        <p:spPr bwMode="auto">
          <a:xfrm>
            <a:off x="-121592" y="276075"/>
            <a:ext cx="9505056" cy="641405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標題 1"/>
          <p:cNvSpPr>
            <a:spLocks noGrp="1"/>
          </p:cNvSpPr>
          <p:nvPr>
            <p:ph type="title"/>
          </p:nvPr>
        </p:nvSpPr>
        <p:spPr>
          <a:xfrm>
            <a:off x="-396552" y="4406900"/>
            <a:ext cx="10225136" cy="822299"/>
          </a:xfrm>
          <a:solidFill>
            <a:schemeClr val="bg1"/>
          </a:solidFill>
          <a:ln>
            <a:noFill/>
          </a:ln>
        </p:spPr>
        <p:txBody>
          <a:bodyPr>
            <a:noAutofit/>
          </a:bodyPr>
          <a:lstStyle/>
          <a:p>
            <a:pPr algn="ctr"/>
            <a:r>
              <a:rPr lang="en-US" altLang="zh-TW" sz="4800" dirty="0"/>
              <a:t>Daedalus</a:t>
            </a:r>
            <a:endParaRPr lang="zh-TW" altLang="en-US" sz="4800" dirty="0"/>
          </a:p>
        </p:txBody>
      </p:sp>
    </p:spTree>
    <p:extLst>
      <p:ext uri="{BB962C8B-B14F-4D97-AF65-F5344CB8AC3E}">
        <p14:creationId xmlns:p14="http://schemas.microsoft.com/office/powerpoint/2010/main" val="36486017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5076056" y="476672"/>
            <a:ext cx="3610744" cy="5649491"/>
          </a:xfrm>
        </p:spPr>
        <p:txBody>
          <a:bodyPr>
            <a:normAutofit/>
          </a:bodyPr>
          <a:lstStyle/>
          <a:p>
            <a:r>
              <a:rPr lang="en-US" altLang="zh-TW" sz="3000" dirty="0" smtClean="0"/>
              <a:t>Daedalus was a craftsman and artist in Greek mythology. </a:t>
            </a:r>
          </a:p>
          <a:p>
            <a:r>
              <a:rPr lang="en-US" altLang="zh-TW" sz="3000" dirty="0" smtClean="0"/>
              <a:t>He created Labyrinth</a:t>
            </a:r>
            <a:r>
              <a:rPr lang="en-US" altLang="zh-TW" sz="3000" dirty="0"/>
              <a:t>,</a:t>
            </a:r>
            <a:r>
              <a:rPr lang="en-US" altLang="zh-TW" sz="3000" dirty="0" smtClean="0"/>
              <a:t> a huge maze for the Minotaur, a half-man half-bull creature, in Crete. </a:t>
            </a:r>
            <a:endParaRPr lang="zh-TW" altLang="en-US" sz="3000" dirty="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88639"/>
            <a:ext cx="3960440" cy="6349905"/>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979" y="2492896"/>
            <a:ext cx="3505633" cy="2592288"/>
          </a:xfrm>
          <a:prstGeom prst="rect">
            <a:avLst/>
          </a:prstGeom>
        </p:spPr>
      </p:pic>
    </p:spTree>
    <p:extLst>
      <p:ext uri="{BB962C8B-B14F-4D97-AF65-F5344CB8AC3E}">
        <p14:creationId xmlns:p14="http://schemas.microsoft.com/office/powerpoint/2010/main" val="2380934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67544" y="4509120"/>
            <a:ext cx="8219256" cy="2592288"/>
          </a:xfrm>
        </p:spPr>
        <p:txBody>
          <a:bodyPr>
            <a:normAutofit fontScale="62500" lnSpcReduction="20000"/>
          </a:bodyPr>
          <a:lstStyle/>
          <a:p>
            <a:r>
              <a:rPr lang="en-US" altLang="zh-TW" dirty="0"/>
              <a:t>K</a:t>
            </a:r>
            <a:r>
              <a:rPr lang="en-US" altLang="zh-TW" dirty="0" smtClean="0"/>
              <a:t>ing of Athens was forced to pay tribute to King Minos by sending 7 young men and 7 young women each year to Crete to be sacrificed to the Minotaur. </a:t>
            </a:r>
          </a:p>
          <a:p>
            <a:r>
              <a:rPr lang="en-US" altLang="zh-TW" dirty="0" smtClean="0"/>
              <a:t>One year, Theseus was sent into the Labyrinth and Daedalus showed Minos' daughter, Ariadne</a:t>
            </a:r>
            <a:r>
              <a:rPr lang="zh-TW" altLang="en-US" dirty="0" smtClean="0"/>
              <a:t> </a:t>
            </a:r>
            <a:r>
              <a:rPr lang="en-US" altLang="zh-TW" dirty="0" smtClean="0"/>
              <a:t>how Theseus could escape from it.</a:t>
            </a:r>
          </a:p>
          <a:p>
            <a:r>
              <a:rPr lang="en-US" altLang="zh-TW" dirty="0" smtClean="0"/>
              <a:t>King Minos was angry when he learned that Daedalus had helped Theseus so he imprisoned Daedalus and his son Icarus in the Labyrinth.</a:t>
            </a:r>
            <a:endParaRPr lang="zh-TW" altLang="en-US" dirty="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260648"/>
            <a:ext cx="6408712" cy="4176464"/>
          </a:xfrm>
          <a:prstGeom prst="rect">
            <a:avLst/>
          </a:prstGeom>
        </p:spPr>
      </p:pic>
    </p:spTree>
    <p:extLst>
      <p:ext uri="{BB962C8B-B14F-4D97-AF65-F5344CB8AC3E}">
        <p14:creationId xmlns:p14="http://schemas.microsoft.com/office/powerpoint/2010/main" val="5846284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683568" y="4476253"/>
            <a:ext cx="8003232" cy="1977083"/>
          </a:xfrm>
        </p:spPr>
        <p:txBody>
          <a:bodyPr>
            <a:normAutofit/>
          </a:bodyPr>
          <a:lstStyle/>
          <a:p>
            <a:r>
              <a:rPr lang="en-US" altLang="zh-TW" sz="3000" dirty="0" smtClean="0"/>
              <a:t>In order to escape, Daedalus made two pairs of wings for himself and his </a:t>
            </a:r>
            <a:r>
              <a:rPr lang="en-US" altLang="zh-TW" sz="3000" dirty="0" smtClean="0"/>
              <a:t>son, </a:t>
            </a:r>
            <a:r>
              <a:rPr lang="en-US" altLang="zh-TW" sz="3000" dirty="0" smtClean="0"/>
              <a:t>Icarus and warned his son if he flew too high the sun might melt the glues and the wings drop off.</a:t>
            </a:r>
          </a:p>
          <a:p>
            <a:endParaRPr lang="en-US" altLang="zh-TW" dirty="0" smtClean="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298" t="16629" r="21629" b="24045"/>
          <a:stretch/>
        </p:blipFill>
        <p:spPr bwMode="auto">
          <a:xfrm>
            <a:off x="971600" y="332656"/>
            <a:ext cx="7202184" cy="4068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666" y="692696"/>
            <a:ext cx="6732051" cy="5495191"/>
          </a:xfrm>
          <a:prstGeom prst="rect">
            <a:avLst/>
          </a:prstGeom>
        </p:spPr>
      </p:pic>
    </p:spTree>
    <p:extLst>
      <p:ext uri="{BB962C8B-B14F-4D97-AF65-F5344CB8AC3E}">
        <p14:creationId xmlns:p14="http://schemas.microsoft.com/office/powerpoint/2010/main" val="271010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99592" y="4464496"/>
            <a:ext cx="7715200" cy="2564904"/>
          </a:xfrm>
        </p:spPr>
        <p:txBody>
          <a:bodyPr>
            <a:normAutofit/>
          </a:bodyPr>
          <a:lstStyle/>
          <a:p>
            <a:r>
              <a:rPr lang="en-US" altLang="zh-TW" sz="3000" dirty="0" smtClean="0"/>
              <a:t>When Daedalus eventually reached the island of Sicily, King Minos had started a search for Daedalus. he asked if anyone could pass a thread through a spiraled shell. </a:t>
            </a:r>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5228" y="-58328"/>
            <a:ext cx="6192688" cy="4567448"/>
          </a:xfrm>
          <a:prstGeom prst="rect">
            <a:avLst/>
          </a:prstGeom>
        </p:spPr>
      </p:pic>
    </p:spTree>
    <p:extLst>
      <p:ext uri="{BB962C8B-B14F-4D97-AF65-F5344CB8AC3E}">
        <p14:creationId xmlns:p14="http://schemas.microsoft.com/office/powerpoint/2010/main" val="27078565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BEBA8EAE-BF5A-486C-A8C5-ECC9F3942E4B}">
                <a14:imgProps xmlns:a14="http://schemas.microsoft.com/office/drawing/2010/main">
                  <a14:imgLayer r:embed="rId3">
                    <a14:imgEffect>
                      <a14:artisticCrisscrossEtching/>
                    </a14:imgEffect>
                    <a14:imgEffect>
                      <a14:sharpenSoften amount="-53000"/>
                    </a14:imgEffect>
                    <a14:imgEffect>
                      <a14:colorTemperature colorTemp="8830"/>
                    </a14:imgEffect>
                  </a14:imgLayer>
                </a14:imgProps>
              </a:ext>
              <a:ext uri="{28A0092B-C50C-407E-A947-70E740481C1C}">
                <a14:useLocalDpi xmlns:a14="http://schemas.microsoft.com/office/drawing/2010/main" val="0"/>
              </a:ext>
            </a:extLst>
          </a:blip>
          <a:srcRect/>
          <a:stretch>
            <a:fillRect/>
          </a:stretch>
        </p:blipFill>
        <p:spPr bwMode="auto">
          <a:xfrm>
            <a:off x="-121592" y="276075"/>
            <a:ext cx="9505056" cy="641405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標題 1"/>
          <p:cNvSpPr>
            <a:spLocks noGrp="1"/>
          </p:cNvSpPr>
          <p:nvPr>
            <p:ph type="title"/>
          </p:nvPr>
        </p:nvSpPr>
        <p:spPr>
          <a:xfrm>
            <a:off x="-396552" y="4406900"/>
            <a:ext cx="10225136" cy="822299"/>
          </a:xfrm>
          <a:solidFill>
            <a:schemeClr val="bg1"/>
          </a:solidFill>
          <a:ln>
            <a:noFill/>
          </a:ln>
        </p:spPr>
        <p:txBody>
          <a:bodyPr>
            <a:noAutofit/>
          </a:bodyPr>
          <a:lstStyle/>
          <a:p>
            <a:pPr algn="ctr"/>
            <a:r>
              <a:rPr lang="en-US" altLang="zh-TW" sz="4800" dirty="0"/>
              <a:t>Phaethon</a:t>
            </a:r>
            <a:endParaRPr lang="zh-TW" altLang="en-US" sz="4800" dirty="0"/>
          </a:p>
        </p:txBody>
      </p:sp>
    </p:spTree>
    <p:extLst>
      <p:ext uri="{BB962C8B-B14F-4D97-AF65-F5344CB8AC3E}">
        <p14:creationId xmlns:p14="http://schemas.microsoft.com/office/powerpoint/2010/main" val="30015940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67544" y="3933056"/>
            <a:ext cx="8229600" cy="2625155"/>
          </a:xfrm>
        </p:spPr>
        <p:txBody>
          <a:bodyPr/>
          <a:lstStyle/>
          <a:p>
            <a:r>
              <a:rPr lang="en-US" altLang="zh-TW" sz="3000" dirty="0" smtClean="0"/>
              <a:t>Daedalus took an ant and attached the string to it, and then lured it into the shell with a drop of honey. Thus, Minos came to Sicily to seize him. But the King refused to surrender him, so he killed Minos.</a:t>
            </a:r>
            <a:endParaRPr lang="zh-TW" altLang="en-US" sz="3000" dirty="0" smtClean="0"/>
          </a:p>
          <a:p>
            <a:endParaRPr lang="zh-TW" altLang="en-US" dirty="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2912" y="548680"/>
            <a:ext cx="5985392" cy="3281029"/>
          </a:xfrm>
          <a:prstGeom prst="rect">
            <a:avLst/>
          </a:prstGeom>
        </p:spPr>
      </p:pic>
    </p:spTree>
    <p:extLst>
      <p:ext uri="{BB962C8B-B14F-4D97-AF65-F5344CB8AC3E}">
        <p14:creationId xmlns:p14="http://schemas.microsoft.com/office/powerpoint/2010/main" val="12912707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r>
              <a:rPr lang="en-US" altLang="zh-TW" sz="5000" dirty="0" smtClean="0"/>
              <a:t>THANK YOU!!</a:t>
            </a:r>
            <a:endParaRPr lang="zh-TW" altLang="en-US" sz="5000" dirty="0"/>
          </a:p>
        </p:txBody>
      </p:sp>
    </p:spTree>
    <p:extLst>
      <p:ext uri="{BB962C8B-B14F-4D97-AF65-F5344CB8AC3E}">
        <p14:creationId xmlns:p14="http://schemas.microsoft.com/office/powerpoint/2010/main" val="17366684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900735" y="188640"/>
            <a:ext cx="5328592" cy="1224136"/>
          </a:xfrm>
        </p:spPr>
        <p:txBody>
          <a:bodyPr>
            <a:normAutofit/>
          </a:bodyPr>
          <a:lstStyle/>
          <a:p>
            <a:r>
              <a:rPr lang="en-US" altLang="zh-TW" sz="7200" dirty="0" smtClean="0"/>
              <a:t>Phaethon</a:t>
            </a:r>
            <a:endParaRPr lang="zh-TW" altLang="en-US" sz="7200" dirty="0"/>
          </a:p>
        </p:txBody>
      </p:sp>
      <p:sp>
        <p:nvSpPr>
          <p:cNvPr id="3" name="副標題 2"/>
          <p:cNvSpPr>
            <a:spLocks noGrp="1"/>
          </p:cNvSpPr>
          <p:nvPr>
            <p:ph type="subTitle" idx="1"/>
          </p:nvPr>
        </p:nvSpPr>
        <p:spPr>
          <a:xfrm>
            <a:off x="505726" y="1412776"/>
            <a:ext cx="8386754" cy="1872208"/>
          </a:xfrm>
        </p:spPr>
        <p:txBody>
          <a:bodyPr>
            <a:noAutofit/>
          </a:bodyPr>
          <a:lstStyle/>
          <a:p>
            <a:pPr algn="l"/>
            <a:r>
              <a:rPr lang="zh-TW" altLang="en-US" sz="2000" dirty="0" smtClean="0">
                <a:solidFill>
                  <a:schemeClr val="tx1"/>
                </a:solidFill>
              </a:rPr>
              <a:t>　　</a:t>
            </a:r>
            <a:r>
              <a:rPr lang="en-US" altLang="zh-TW" sz="2000" dirty="0" smtClean="0">
                <a:solidFill>
                  <a:schemeClr val="tx1"/>
                </a:solidFill>
              </a:rPr>
              <a:t>Phaeton was the son of Apollo by Clymene. The mother had filled the lad's head with so many stories of his father's glory that the youth was quite proud. Wherever he went he told those stories again and again until everybody was tired of him. On one occasion, when one of his playmates asked him to show his skill of coming down from sky, he felt quite hard to do it. </a:t>
            </a:r>
          </a:p>
        </p:txBody>
      </p:sp>
      <p:sp>
        <p:nvSpPr>
          <p:cNvPr id="4" name="文字方塊 3"/>
          <p:cNvSpPr txBox="1"/>
          <p:nvPr/>
        </p:nvSpPr>
        <p:spPr>
          <a:xfrm>
            <a:off x="539552" y="4221088"/>
            <a:ext cx="7920880" cy="369332"/>
          </a:xfrm>
          <a:prstGeom prst="rect">
            <a:avLst/>
          </a:prstGeom>
          <a:noFill/>
        </p:spPr>
        <p:txBody>
          <a:bodyPr wrap="square" rtlCol="0">
            <a:spAutoFit/>
          </a:bodyPr>
          <a:lstStyle/>
          <a:p>
            <a:r>
              <a:rPr lang="zh-TW" altLang="en-US" dirty="0" smtClean="0"/>
              <a:t>　　</a:t>
            </a:r>
            <a:endParaRPr lang="zh-TW" altLang="en-US" dirty="0"/>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744" y="3284983"/>
            <a:ext cx="3312368" cy="3054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字方塊 4"/>
          <p:cNvSpPr txBox="1"/>
          <p:nvPr/>
        </p:nvSpPr>
        <p:spPr>
          <a:xfrm>
            <a:off x="3779912" y="3284983"/>
            <a:ext cx="5112568" cy="3170099"/>
          </a:xfrm>
          <a:prstGeom prst="rect">
            <a:avLst/>
          </a:prstGeom>
          <a:noFill/>
        </p:spPr>
        <p:txBody>
          <a:bodyPr wrap="square" rtlCol="0">
            <a:spAutoFit/>
          </a:bodyPr>
          <a:lstStyle/>
          <a:p>
            <a:pPr algn="just"/>
            <a:r>
              <a:rPr lang="en-US" altLang="zh-TW" sz="2000" dirty="0" smtClean="0"/>
              <a:t>He </a:t>
            </a:r>
            <a:r>
              <a:rPr lang="en-US" altLang="zh-TW" sz="2000" dirty="0"/>
              <a:t>came back to his mother and told the unhappy event in tears. Unable to do anything for him, she sent her son east wards to pray to Apollo for help. The sun god graciously received his son and heard the story with interest. Then he took an oath by the Styx , ready to give help according to the boy's request. But he was surprised to hear that the boy's hope was to drive his fiery. carriage. </a:t>
            </a:r>
          </a:p>
          <a:p>
            <a:pPr algn="just"/>
            <a:endParaRPr lang="zh-TW" altLang="en-US" sz="2000" dirty="0"/>
          </a:p>
        </p:txBody>
      </p:sp>
    </p:spTree>
    <p:extLst>
      <p:ext uri="{BB962C8B-B14F-4D97-AF65-F5344CB8AC3E}">
        <p14:creationId xmlns:p14="http://schemas.microsoft.com/office/powerpoint/2010/main" val="7838609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96725" y="771763"/>
            <a:ext cx="8136904" cy="1433101"/>
          </a:xfrm>
        </p:spPr>
        <p:txBody>
          <a:bodyPr>
            <a:noAutofit/>
          </a:bodyPr>
          <a:lstStyle/>
          <a:p>
            <a:pPr marL="0" indent="0">
              <a:buNone/>
            </a:pPr>
            <a:r>
              <a:rPr lang="zh-TW" altLang="en-US" sz="2000" dirty="0" smtClean="0"/>
              <a:t>　　</a:t>
            </a:r>
            <a:r>
              <a:rPr lang="en-US" altLang="zh-TW" sz="2000" dirty="0" smtClean="0"/>
              <a:t>He told his son of the dangers on the way, but failed to stop him from the try. As the god had sworn by the Styx there was no going back on his word. In his desperate effort to avoid disaster, Apollo warned his son to keep to the middle course and stop the horses in time. </a:t>
            </a:r>
            <a:endParaRPr lang="en-US" altLang="zh-TW" sz="20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109" y="2348880"/>
            <a:ext cx="5112568" cy="3943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字方塊 4"/>
          <p:cNvSpPr txBox="1"/>
          <p:nvPr/>
        </p:nvSpPr>
        <p:spPr>
          <a:xfrm>
            <a:off x="496725" y="2204864"/>
            <a:ext cx="2952328" cy="3785652"/>
          </a:xfrm>
          <a:prstGeom prst="rect">
            <a:avLst/>
          </a:prstGeom>
          <a:noFill/>
        </p:spPr>
        <p:txBody>
          <a:bodyPr wrap="square" rtlCol="0">
            <a:spAutoFit/>
          </a:bodyPr>
          <a:lstStyle/>
          <a:p>
            <a:r>
              <a:rPr lang="en-US" altLang="zh-TW" sz="2000" dirty="0"/>
              <a:t>Phaeton joyfully jumped on the carriage and set off. Very soon he lost his way, he grew pale at the great height and the vast sky in front of him and behind. The horses ran wild. Unable to hold them, Phaeton dropped them in fear. Straight down to the earth the carriage dashed. </a:t>
            </a:r>
          </a:p>
          <a:p>
            <a:endParaRPr lang="zh-TW" altLang="en-US" sz="2000" dirty="0"/>
          </a:p>
        </p:txBody>
      </p:sp>
    </p:spTree>
    <p:extLst>
      <p:ext uri="{BB962C8B-B14F-4D97-AF65-F5344CB8AC3E}">
        <p14:creationId xmlns:p14="http://schemas.microsoft.com/office/powerpoint/2010/main" val="21871876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8653" y="4149080"/>
            <a:ext cx="2414587" cy="237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內容版面配置區 2"/>
          <p:cNvSpPr>
            <a:spLocks noGrp="1"/>
          </p:cNvSpPr>
          <p:nvPr>
            <p:ph idx="1"/>
          </p:nvPr>
        </p:nvSpPr>
        <p:spPr>
          <a:xfrm>
            <a:off x="3717085" y="386862"/>
            <a:ext cx="5505639" cy="3600400"/>
          </a:xfrm>
        </p:spPr>
        <p:txBody>
          <a:bodyPr>
            <a:noAutofit/>
          </a:bodyPr>
          <a:lstStyle/>
          <a:p>
            <a:pPr marL="0" indent="0">
              <a:buNone/>
            </a:pPr>
            <a:r>
              <a:rPr lang="zh-TW" altLang="en-US" sz="2800" dirty="0" smtClean="0"/>
              <a:t>　　</a:t>
            </a:r>
            <a:r>
              <a:rPr lang="en-US" altLang="zh-TW" sz="2800" dirty="0" smtClean="0"/>
              <a:t>Rivers were dried up. Crop shrug down and withered. Men‘s cries of suffering rose up from the burnt earth. The enraged Zeus soon found the cause of the trouble, and without hesitation gave one of his most powerful thunderbolts at the proud and careless boy. </a:t>
            </a:r>
            <a:endParaRPr lang="zh-TW" altLang="en-US" sz="2800" dirty="0"/>
          </a:p>
        </p:txBody>
      </p:sp>
      <p:pic>
        <p:nvPicPr>
          <p:cNvPr id="30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890918"/>
            <a:ext cx="3503093" cy="259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字方塊 5"/>
          <p:cNvSpPr txBox="1"/>
          <p:nvPr/>
        </p:nvSpPr>
        <p:spPr>
          <a:xfrm>
            <a:off x="320701" y="4010382"/>
            <a:ext cx="6408712" cy="3108543"/>
          </a:xfrm>
          <a:prstGeom prst="rect">
            <a:avLst/>
          </a:prstGeom>
          <a:noFill/>
        </p:spPr>
        <p:txBody>
          <a:bodyPr wrap="square" rtlCol="0">
            <a:spAutoFit/>
          </a:bodyPr>
          <a:lstStyle/>
          <a:p>
            <a:r>
              <a:rPr lang="en-US" altLang="zh-TW" sz="2800" dirty="0" smtClean="0"/>
              <a:t>Phaeton dropped straight down into a river. Both parents were sad over the loss of their son. And his sisters, who were so unhappy with his untimely death, were changed into poplars and their tears turns into ambers.</a:t>
            </a:r>
          </a:p>
          <a:p>
            <a:endParaRPr lang="zh-TW" altLang="en-US" sz="2800" dirty="0"/>
          </a:p>
        </p:txBody>
      </p:sp>
    </p:spTree>
    <p:extLst>
      <p:ext uri="{BB962C8B-B14F-4D97-AF65-F5344CB8AC3E}">
        <p14:creationId xmlns:p14="http://schemas.microsoft.com/office/powerpoint/2010/main" val="38368277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BEBA8EAE-BF5A-486C-A8C5-ECC9F3942E4B}">
                <a14:imgProps xmlns:a14="http://schemas.microsoft.com/office/drawing/2010/main">
                  <a14:imgLayer r:embed="rId3">
                    <a14:imgEffect>
                      <a14:artisticCrisscrossEtching/>
                    </a14:imgEffect>
                    <a14:imgEffect>
                      <a14:sharpenSoften amount="-53000"/>
                    </a14:imgEffect>
                    <a14:imgEffect>
                      <a14:colorTemperature colorTemp="8830"/>
                    </a14:imgEffect>
                  </a14:imgLayer>
                </a14:imgProps>
              </a:ext>
              <a:ext uri="{28A0092B-C50C-407E-A947-70E740481C1C}">
                <a14:useLocalDpi xmlns:a14="http://schemas.microsoft.com/office/drawing/2010/main" val="0"/>
              </a:ext>
            </a:extLst>
          </a:blip>
          <a:srcRect/>
          <a:stretch>
            <a:fillRect/>
          </a:stretch>
        </p:blipFill>
        <p:spPr bwMode="auto">
          <a:xfrm>
            <a:off x="-121592" y="276075"/>
            <a:ext cx="9505056" cy="641405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標題 1"/>
          <p:cNvSpPr>
            <a:spLocks noGrp="1"/>
          </p:cNvSpPr>
          <p:nvPr>
            <p:ph type="title"/>
          </p:nvPr>
        </p:nvSpPr>
        <p:spPr>
          <a:xfrm>
            <a:off x="-396552" y="4406900"/>
            <a:ext cx="10225136" cy="822299"/>
          </a:xfrm>
          <a:solidFill>
            <a:schemeClr val="bg1"/>
          </a:solidFill>
          <a:ln>
            <a:noFill/>
          </a:ln>
        </p:spPr>
        <p:txBody>
          <a:bodyPr>
            <a:noAutofit/>
          </a:bodyPr>
          <a:lstStyle/>
          <a:p>
            <a:pPr algn="ctr"/>
            <a:r>
              <a:rPr lang="en-US" altLang="zh-TW" sz="4800" dirty="0"/>
              <a:t>Pegasus and </a:t>
            </a:r>
            <a:r>
              <a:rPr lang="en-US" altLang="zh-TW" sz="4800" dirty="0" err="1"/>
              <a:t>bellerophon</a:t>
            </a:r>
            <a:endParaRPr lang="zh-TW" altLang="en-US" sz="4800" dirty="0"/>
          </a:p>
        </p:txBody>
      </p:sp>
    </p:spTree>
    <p:extLst>
      <p:ext uri="{BB962C8B-B14F-4D97-AF65-F5344CB8AC3E}">
        <p14:creationId xmlns:p14="http://schemas.microsoft.com/office/powerpoint/2010/main" val="19546176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4283968" y="476672"/>
            <a:ext cx="4680520" cy="5632311"/>
          </a:xfrm>
          <a:prstGeom prst="rect">
            <a:avLst/>
          </a:prstGeom>
          <a:noFill/>
        </p:spPr>
        <p:txBody>
          <a:bodyPr wrap="square" rtlCol="0">
            <a:spAutoFit/>
          </a:bodyPr>
          <a:lstStyle/>
          <a:p>
            <a:pPr marL="342900" indent="-342900">
              <a:lnSpc>
                <a:spcPct val="150000"/>
              </a:lnSpc>
              <a:buFont typeface="Arial" pitchFamily="34" charset="0"/>
              <a:buChar char="•"/>
            </a:pPr>
            <a:r>
              <a:rPr lang="en-US" altLang="zh-TW" sz="2400" dirty="0" smtClean="0"/>
              <a:t>In </a:t>
            </a:r>
            <a:r>
              <a:rPr lang="en-US" altLang="zh-TW" sz="2400" dirty="0" err="1" smtClean="0"/>
              <a:t>Ephyre</a:t>
            </a:r>
            <a:r>
              <a:rPr lang="en-US" altLang="zh-TW" sz="2400" dirty="0" smtClean="0"/>
              <a:t>, the city called Corinth, </a:t>
            </a:r>
            <a:r>
              <a:rPr lang="en-US" altLang="zh-TW" sz="2400" dirty="0" err="1" smtClean="0"/>
              <a:t>Glaucus</a:t>
            </a:r>
            <a:r>
              <a:rPr lang="en-US" altLang="zh-TW" sz="2400" dirty="0" smtClean="0"/>
              <a:t> was king. His father, Sisyphus who must forever roll a stone uphill because he once betrayed a secret of Zeus. </a:t>
            </a:r>
            <a:r>
              <a:rPr lang="en-US" altLang="zh-TW" sz="2400" dirty="0" err="1" smtClean="0"/>
              <a:t>Glaucus</a:t>
            </a:r>
            <a:r>
              <a:rPr lang="en-US" altLang="zh-TW" sz="2400" dirty="0" smtClean="0"/>
              <a:t>, too.</a:t>
            </a:r>
          </a:p>
          <a:p>
            <a:pPr marL="342900" indent="-342900">
              <a:lnSpc>
                <a:spcPct val="150000"/>
              </a:lnSpc>
              <a:buFont typeface="Arial" pitchFamily="34" charset="0"/>
              <a:buChar char="•"/>
            </a:pPr>
            <a:r>
              <a:rPr lang="en-US" altLang="zh-TW" sz="2400" dirty="0" err="1" smtClean="0"/>
              <a:t>Glaucus's</a:t>
            </a:r>
            <a:r>
              <a:rPr lang="en-US" altLang="zh-TW" sz="2400" dirty="0" smtClean="0"/>
              <a:t> </a:t>
            </a:r>
            <a:r>
              <a:rPr lang="en-US" altLang="zh-TW" sz="2400" dirty="0"/>
              <a:t>son is a beautiful young man named </a:t>
            </a:r>
            <a:r>
              <a:rPr lang="en-US" altLang="zh-TW" sz="2400" dirty="0" smtClean="0"/>
              <a:t> </a:t>
            </a:r>
            <a:r>
              <a:rPr lang="en-US" altLang="zh-TW" sz="2400" dirty="0" err="1" smtClean="0"/>
              <a:t>Bellerophon</a:t>
            </a:r>
            <a:r>
              <a:rPr lang="en-US" altLang="zh-TW" sz="2400" dirty="0" smtClean="0"/>
              <a:t>, </a:t>
            </a:r>
            <a:r>
              <a:rPr lang="en-US" altLang="zh-TW" sz="2400" dirty="0"/>
              <a:t>but it </a:t>
            </a:r>
            <a:r>
              <a:rPr lang="en-US" altLang="zh-TW" sz="2400" dirty="0" smtClean="0"/>
              <a:t>was </a:t>
            </a:r>
            <a:r>
              <a:rPr lang="en-US" altLang="zh-TW" sz="2400" dirty="0"/>
              <a:t>also rumored that the boy's father is Poseidon. </a:t>
            </a:r>
            <a:endParaRPr lang="en-US" altLang="zh-TW" sz="2400" dirty="0" smtClean="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877456"/>
            <a:ext cx="3513012" cy="4824536"/>
          </a:xfrm>
          <a:prstGeom prst="rect">
            <a:avLst/>
          </a:prstGeom>
        </p:spPr>
      </p:pic>
    </p:spTree>
    <p:extLst>
      <p:ext uri="{BB962C8B-B14F-4D97-AF65-F5344CB8AC3E}">
        <p14:creationId xmlns:p14="http://schemas.microsoft.com/office/powerpoint/2010/main" val="27228761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3792" y="5157192"/>
            <a:ext cx="8568952" cy="1296144"/>
          </a:xfrm>
        </p:spPr>
        <p:txBody>
          <a:bodyPr>
            <a:normAutofit/>
          </a:bodyPr>
          <a:lstStyle/>
          <a:p>
            <a:pPr>
              <a:lnSpc>
                <a:spcPct val="150000"/>
              </a:lnSpc>
            </a:pPr>
            <a:r>
              <a:rPr lang="en-US" altLang="zh-TW" sz="2400" dirty="0"/>
              <a:t>With Pegasus, </a:t>
            </a:r>
            <a:r>
              <a:rPr lang="en-US" altLang="zh-TW" sz="2400" dirty="0" err="1"/>
              <a:t>Bellerophon</a:t>
            </a:r>
            <a:r>
              <a:rPr lang="en-US" altLang="zh-TW" sz="2400" dirty="0"/>
              <a:t> accomplished many tasks King </a:t>
            </a:r>
            <a:r>
              <a:rPr lang="en-US" altLang="zh-TW" sz="2400" dirty="0" err="1"/>
              <a:t>Proetus</a:t>
            </a:r>
            <a:r>
              <a:rPr lang="en-US" altLang="zh-TW" sz="2400" dirty="0"/>
              <a:t> gave him</a:t>
            </a:r>
            <a:r>
              <a:rPr lang="zh-TW" altLang="en-US" sz="2400" dirty="0"/>
              <a:t>─</a:t>
            </a:r>
            <a:r>
              <a:rPr lang="en-US" altLang="zh-TW" sz="2400" dirty="0"/>
              <a:t>include </a:t>
            </a:r>
            <a:r>
              <a:rPr lang="en-US" altLang="zh-TW" sz="2400" dirty="0" smtClean="0"/>
              <a:t>killed </a:t>
            </a:r>
            <a:r>
              <a:rPr lang="en-US" altLang="zh-TW" sz="2400" dirty="0"/>
              <a:t>a monster, Chimaera.</a:t>
            </a:r>
          </a:p>
          <a:p>
            <a:pPr>
              <a:lnSpc>
                <a:spcPct val="150000"/>
              </a:lnSpc>
            </a:pPr>
            <a:endParaRPr lang="en-US" altLang="zh-TW" sz="2600" dirty="0"/>
          </a:p>
          <a:p>
            <a:endParaRPr lang="zh-TW" altLang="en-US" dirty="0"/>
          </a:p>
        </p:txBody>
      </p:sp>
      <p:sp>
        <p:nvSpPr>
          <p:cNvPr id="5" name="文字方塊 4"/>
          <p:cNvSpPr txBox="1"/>
          <p:nvPr/>
        </p:nvSpPr>
        <p:spPr>
          <a:xfrm>
            <a:off x="4990296" y="1120794"/>
            <a:ext cx="4032448" cy="3416320"/>
          </a:xfrm>
          <a:prstGeom prst="rect">
            <a:avLst/>
          </a:prstGeom>
          <a:noFill/>
        </p:spPr>
        <p:txBody>
          <a:bodyPr wrap="square" rtlCol="0">
            <a:spAutoFit/>
          </a:bodyPr>
          <a:lstStyle/>
          <a:p>
            <a:pPr marL="285750" indent="-285750">
              <a:lnSpc>
                <a:spcPct val="150000"/>
              </a:lnSpc>
              <a:buFont typeface="Arial" pitchFamily="34" charset="0"/>
              <a:buChar char="•"/>
            </a:pPr>
            <a:r>
              <a:rPr lang="en-US" altLang="zh-TW" sz="2400" dirty="0" err="1"/>
              <a:t>Bellerophon</a:t>
            </a:r>
            <a:r>
              <a:rPr lang="en-US" altLang="zh-TW" sz="2400" dirty="0"/>
              <a:t> </a:t>
            </a:r>
            <a:r>
              <a:rPr lang="en-US" altLang="zh-TW" sz="2400" dirty="0" smtClean="0"/>
              <a:t>wanted </a:t>
            </a:r>
            <a:r>
              <a:rPr lang="en-US" altLang="zh-TW" sz="2400" dirty="0"/>
              <a:t>to ride  Pegasus, a winged horse, so he </a:t>
            </a:r>
            <a:r>
              <a:rPr lang="en-US" altLang="zh-TW" sz="2400" dirty="0" smtClean="0"/>
              <a:t>went </a:t>
            </a:r>
            <a:r>
              <a:rPr lang="en-US" altLang="zh-TW" sz="2400" dirty="0"/>
              <a:t>to Athena‘s temple to pray.</a:t>
            </a:r>
            <a:r>
              <a:rPr lang="zh-TW" altLang="en-US" sz="2400" dirty="0"/>
              <a:t> </a:t>
            </a:r>
            <a:r>
              <a:rPr lang="en-US" altLang="zh-TW" sz="2400" dirty="0"/>
              <a:t>Athena </a:t>
            </a:r>
            <a:r>
              <a:rPr lang="en-US" altLang="zh-TW" sz="2400" dirty="0" smtClean="0"/>
              <a:t>helped </a:t>
            </a:r>
            <a:r>
              <a:rPr lang="en-US" altLang="zh-TW" sz="2400" dirty="0" err="1"/>
              <a:t>Bellerophon</a:t>
            </a:r>
            <a:r>
              <a:rPr lang="en-US" altLang="zh-TW" sz="2400" dirty="0"/>
              <a:t> to tame Pegasus</a:t>
            </a:r>
            <a:r>
              <a:rPr lang="en-US" altLang="zh-TW" sz="2400" dirty="0" smtClean="0"/>
              <a:t>.</a:t>
            </a:r>
            <a:endParaRPr lang="en-US" altLang="zh-TW" sz="2400" dirty="0"/>
          </a:p>
        </p:txBody>
      </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620688"/>
            <a:ext cx="4378736" cy="4359275"/>
          </a:xfrm>
          <a:prstGeom prst="rect">
            <a:avLst/>
          </a:prstGeom>
        </p:spPr>
      </p:pic>
    </p:spTree>
    <p:extLst>
      <p:ext uri="{BB962C8B-B14F-4D97-AF65-F5344CB8AC3E}">
        <p14:creationId xmlns:p14="http://schemas.microsoft.com/office/powerpoint/2010/main" val="15614915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40432" y="620688"/>
            <a:ext cx="4186808" cy="4104456"/>
          </a:xfrm>
        </p:spPr>
        <p:txBody>
          <a:bodyPr>
            <a:normAutofit/>
          </a:bodyPr>
          <a:lstStyle/>
          <a:p>
            <a:pPr>
              <a:lnSpc>
                <a:spcPct val="150000"/>
              </a:lnSpc>
            </a:pPr>
            <a:r>
              <a:rPr lang="en-US" altLang="zh-TW" sz="2400" dirty="0" err="1"/>
              <a:t>Bellerophon</a:t>
            </a:r>
            <a:r>
              <a:rPr lang="en-US" altLang="zh-TW" sz="2400" dirty="0"/>
              <a:t> tried to ride Pegasus up to Olympus. He believed he could take his place there with the immortals. But Pegasus refused to take him. So </a:t>
            </a:r>
            <a:r>
              <a:rPr lang="en-US" altLang="zh-TW" sz="2400" dirty="0" err="1"/>
              <a:t>Pagasus</a:t>
            </a:r>
            <a:r>
              <a:rPr lang="en-US" altLang="zh-TW" sz="2400" dirty="0"/>
              <a:t> threw </a:t>
            </a:r>
            <a:r>
              <a:rPr lang="en-US" altLang="zh-TW" sz="2400" dirty="0" err="1"/>
              <a:t>Bellerophon</a:t>
            </a:r>
            <a:r>
              <a:rPr lang="en-US" altLang="zh-TW" sz="2400" dirty="0" smtClean="0"/>
              <a:t>.</a:t>
            </a:r>
            <a:endParaRPr lang="en-US" altLang="zh-TW" sz="2400" dirty="0"/>
          </a:p>
        </p:txBody>
      </p:sp>
      <p:pic>
        <p:nvPicPr>
          <p:cNvPr id="4" name="圖片 3"/>
          <p:cNvPicPr>
            <a:picLocks noChangeAspect="1"/>
          </p:cNvPicPr>
          <p:nvPr/>
        </p:nvPicPr>
        <p:blipFill rotWithShape="1">
          <a:blip r:embed="rId2">
            <a:extLst>
              <a:ext uri="{28A0092B-C50C-407E-A947-70E740481C1C}">
                <a14:useLocalDpi xmlns:a14="http://schemas.microsoft.com/office/drawing/2010/main" val="0"/>
              </a:ext>
            </a:extLst>
          </a:blip>
          <a:srcRect l="18243"/>
          <a:stretch/>
        </p:blipFill>
        <p:spPr>
          <a:xfrm>
            <a:off x="4427984" y="764704"/>
            <a:ext cx="4485496" cy="3870960"/>
          </a:xfrm>
          <a:prstGeom prst="rect">
            <a:avLst/>
          </a:prstGeom>
        </p:spPr>
      </p:pic>
      <p:sp>
        <p:nvSpPr>
          <p:cNvPr id="5" name="文字方塊 4"/>
          <p:cNvSpPr txBox="1"/>
          <p:nvPr/>
        </p:nvSpPr>
        <p:spPr>
          <a:xfrm>
            <a:off x="323528" y="4997152"/>
            <a:ext cx="8445936" cy="1477328"/>
          </a:xfrm>
          <a:prstGeom prst="rect">
            <a:avLst/>
          </a:prstGeom>
          <a:noFill/>
        </p:spPr>
        <p:txBody>
          <a:bodyPr wrap="square" rtlCol="0">
            <a:spAutoFit/>
          </a:bodyPr>
          <a:lstStyle/>
          <a:p>
            <a:pPr marL="285750" indent="-285750">
              <a:lnSpc>
                <a:spcPct val="150000"/>
              </a:lnSpc>
              <a:buFont typeface="Arial" pitchFamily="34" charset="0"/>
              <a:buChar char="•"/>
            </a:pPr>
            <a:r>
              <a:rPr lang="en-US" altLang="zh-TW" sz="2400" dirty="0"/>
              <a:t>In the end, Pegasus found shelter in the heavenly stalls of Olympus where the steeds of  Zeus were cared for.</a:t>
            </a:r>
          </a:p>
          <a:p>
            <a:endParaRPr lang="zh-TW" altLang="en-US" dirty="0"/>
          </a:p>
        </p:txBody>
      </p:sp>
    </p:spTree>
    <p:extLst>
      <p:ext uri="{BB962C8B-B14F-4D97-AF65-F5344CB8AC3E}">
        <p14:creationId xmlns:p14="http://schemas.microsoft.com/office/powerpoint/2010/main" val="3615523531"/>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圖釘">
  <a:themeElements>
    <a:clrScheme name="圖釘">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圖釘">
      <a:majorFont>
        <a:latin typeface="Constantia"/>
        <a:ea typeface=""/>
        <a:cs typeface=""/>
        <a:font script="Jpan" typeface="HGS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Grek" typeface="Arial"/>
        <a:font script="Cyrl" typeface="Arial"/>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圖釘">
      <a:fillStyleLst>
        <a:solidFill>
          <a:schemeClr val="phClr"/>
        </a:solidFill>
        <a:gradFill rotWithShape="1">
          <a:gsLst>
            <a:gs pos="0">
              <a:schemeClr val="phClr">
                <a:tint val="50000"/>
                <a:satMod val="180000"/>
                <a:lumMod val="100000"/>
              </a:schemeClr>
            </a:gs>
            <a:gs pos="40000">
              <a:schemeClr val="phClr">
                <a:tint val="60000"/>
                <a:satMod val="130000"/>
                <a:lumMod val="100000"/>
              </a:schemeClr>
            </a:gs>
            <a:gs pos="100000">
              <a:schemeClr val="phClr">
                <a:tint val="96000"/>
                <a:lumMod val="108000"/>
              </a:schemeClr>
            </a:gs>
          </a:gsLst>
          <a:lin ang="5400000" scaled="0"/>
        </a:gradFill>
        <a:gradFill rotWithShape="1">
          <a:gsLst>
            <a:gs pos="0">
              <a:schemeClr val="phClr"/>
            </a:gs>
            <a:gs pos="100000">
              <a:schemeClr val="phClr">
                <a:shade val="76000"/>
                <a:lumMod val="90000"/>
              </a:schemeClr>
            </a:gs>
          </a:gsLst>
          <a:lin ang="5400000" scaled="0"/>
        </a:gradFill>
      </a:fillStyleLst>
      <a:lnStyleLst>
        <a:ln w="9525" cap="flat" cmpd="sng" algn="ctr">
          <a:solidFill>
            <a:schemeClr val="phClr"/>
          </a:solidFill>
          <a:prstDash val="solid"/>
        </a:ln>
        <a:ln w="15875" cap="flat" cmpd="sng" algn="ctr">
          <a:solidFill>
            <a:schemeClr val="phClr">
              <a:shade val="80000"/>
              <a:lumMod val="90000"/>
            </a:schemeClr>
          </a:solidFill>
          <a:prstDash val="solid"/>
        </a:ln>
        <a:ln w="25400" cap="flat" cmpd="sng" algn="ctr">
          <a:solidFill>
            <a:schemeClr val="phClr"/>
          </a:solidFill>
          <a:prstDash val="solid"/>
        </a:ln>
      </a:lnStyleLst>
      <a:effectStyleLst>
        <a:effectStyle>
          <a:effectLst/>
        </a:effectStyle>
        <a:effectStyle>
          <a:effectLst>
            <a:outerShdw blurRad="38100" dist="38100" dir="4800000" sx="98000" sy="98000" rotWithShape="0">
              <a:srgbClr val="000000">
                <a:alpha val="32000"/>
              </a:srgbClr>
            </a:outerShdw>
          </a:effectLst>
        </a:effectStyle>
        <a:effectStyle>
          <a:effectLst>
            <a:outerShdw blurRad="38100" dist="38100" dir="4800000" sx="96000" sy="96000" rotWithShape="0">
              <a:srgbClr val="000000">
                <a:alpha val="40000"/>
              </a:srgbClr>
            </a:outerShdw>
          </a:effectLst>
          <a:scene3d>
            <a:camera prst="orthographicFront">
              <a:rot lat="0" lon="0" rev="0"/>
            </a:camera>
            <a:lightRig rig="threePt" dir="t">
              <a:rot lat="0" lon="0" rev="3240000"/>
            </a:lightRig>
          </a:scene3d>
          <a:sp3d>
            <a:bevelT w="28575" h="28575"/>
          </a:sp3d>
        </a:effectStyle>
      </a:effectStyleLst>
      <a:bgFillStyleLst>
        <a:solidFill>
          <a:schemeClr val="phClr">
            <a:tint val="93000"/>
          </a:schemeClr>
        </a:solidFill>
        <a:blipFill rotWithShape="1">
          <a:blip xmlns:r="http://schemas.openxmlformats.org/officeDocument/2006/relationships" r:embed="rId1">
            <a:duotone>
              <a:schemeClr val="phClr">
                <a:shade val="80000"/>
                <a:satMod val="140000"/>
                <a:lumMod val="50000"/>
              </a:schemeClr>
              <a:schemeClr val="phClr">
                <a:tint val="95000"/>
                <a:satMod val="180000"/>
                <a:lumMod val="160000"/>
              </a:schemeClr>
            </a:duotone>
          </a:blip>
          <a:stretch/>
        </a:blipFill>
        <a:blipFill rotWithShape="1">
          <a:blip xmlns:r="http://schemas.openxmlformats.org/officeDocument/2006/relationships" r:embed="rId2">
            <a:duotone>
              <a:schemeClr val="phClr">
                <a:tint val="98000"/>
                <a:shade val="90000"/>
                <a:satMod val="120000"/>
                <a:lumMod val="54000"/>
              </a:schemeClr>
              <a:schemeClr val="phClr">
                <a:tint val="80000"/>
                <a:satMod val="160000"/>
                <a:lumMod val="140000"/>
              </a:schemeClr>
            </a:duotone>
          </a:blip>
          <a:stretch/>
        </a:blip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Civic</Template>
  <TotalTime>195</TotalTime>
  <Words>1162</Words>
  <Application>Microsoft Office PowerPoint</Application>
  <PresentationFormat>如螢幕大小 (4:3)</PresentationFormat>
  <Paragraphs>64</Paragraphs>
  <Slides>21</Slides>
  <Notes>3</Notes>
  <HiddenSlides>0</HiddenSlides>
  <MMClips>0</MMClips>
  <ScaleCrop>false</ScaleCrop>
  <HeadingPairs>
    <vt:vector size="4" baseType="variant">
      <vt:variant>
        <vt:lpstr>佈景主題</vt:lpstr>
      </vt:variant>
      <vt:variant>
        <vt:i4>2</vt:i4>
      </vt:variant>
      <vt:variant>
        <vt:lpstr>投影片標題</vt:lpstr>
      </vt:variant>
      <vt:variant>
        <vt:i4>21</vt:i4>
      </vt:variant>
    </vt:vector>
  </HeadingPairs>
  <TitlesOfParts>
    <vt:vector size="23" baseType="lpstr">
      <vt:lpstr>Office 佈景主題</vt:lpstr>
      <vt:lpstr>圖釘</vt:lpstr>
      <vt:lpstr>FOUR GREAT ADVENTURES</vt:lpstr>
      <vt:lpstr>Phaethon</vt:lpstr>
      <vt:lpstr>Phaethon</vt:lpstr>
      <vt:lpstr>PowerPoint 簡報</vt:lpstr>
      <vt:lpstr>PowerPoint 簡報</vt:lpstr>
      <vt:lpstr>Pegasus and bellerophon</vt:lpstr>
      <vt:lpstr>PowerPoint 簡報</vt:lpstr>
      <vt:lpstr>PowerPoint 簡報</vt:lpstr>
      <vt:lpstr>PowerPoint 簡報</vt:lpstr>
      <vt:lpstr>Otus and Ephialtes</vt:lpstr>
      <vt:lpstr>Otus and Ephialtes</vt:lpstr>
      <vt:lpstr>Otus and Ephialtes</vt:lpstr>
      <vt:lpstr>Otus and Ephialtes</vt:lpstr>
      <vt:lpstr>Otus and Ephialtes</vt:lpstr>
      <vt:lpstr>Daedalus</vt:lpstr>
      <vt:lpstr>PowerPoint 簡報</vt:lpstr>
      <vt:lpstr>PowerPoint 簡報</vt:lpstr>
      <vt:lpstr>PowerPoint 簡報</vt:lpstr>
      <vt:lpstr>PowerPoint 簡報</vt:lpstr>
      <vt:lpstr>PowerPoint 簡報</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Phaethon</dc:title>
  <dc:creator>YenHuiPing</dc:creator>
  <cp:lastModifiedBy>user-1573</cp:lastModifiedBy>
  <cp:revision>17</cp:revision>
  <dcterms:created xsi:type="dcterms:W3CDTF">2017-04-13T06:50:03Z</dcterms:created>
  <dcterms:modified xsi:type="dcterms:W3CDTF">2017-04-18T23:46:06Z</dcterms:modified>
</cp:coreProperties>
</file>